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0" r:id="rId2"/>
    <p:sldId id="257" r:id="rId3"/>
    <p:sldId id="278" r:id="rId4"/>
    <p:sldId id="271" r:id="rId5"/>
    <p:sldId id="279" r:id="rId6"/>
    <p:sldId id="293" r:id="rId7"/>
    <p:sldId id="294" r:id="rId8"/>
    <p:sldId id="295" r:id="rId9"/>
    <p:sldId id="263" r:id="rId10"/>
    <p:sldId id="272" r:id="rId11"/>
    <p:sldId id="261" r:id="rId12"/>
    <p:sldId id="276" r:id="rId13"/>
    <p:sldId id="259" r:id="rId14"/>
    <p:sldId id="280" r:id="rId15"/>
    <p:sldId id="297" r:id="rId16"/>
    <p:sldId id="281" r:id="rId17"/>
    <p:sldId id="282" r:id="rId18"/>
    <p:sldId id="283" r:id="rId19"/>
    <p:sldId id="277" r:id="rId20"/>
    <p:sldId id="296" r:id="rId21"/>
    <p:sldId id="260" r:id="rId22"/>
    <p:sldId id="284" r:id="rId23"/>
    <p:sldId id="285" r:id="rId24"/>
    <p:sldId id="273" r:id="rId25"/>
    <p:sldId id="286" r:id="rId26"/>
    <p:sldId id="287" r:id="rId27"/>
    <p:sldId id="291" r:id="rId28"/>
    <p:sldId id="292" r:id="rId29"/>
  </p:sldIdLst>
  <p:sldSz cx="9144000" cy="6858000" type="screen4x3"/>
  <p:notesSz cx="6858000" cy="9117013"/>
  <p:defaultTextStyle>
    <a:defPPr>
      <a:defRPr lang="en-US"/>
    </a:defPPr>
    <a:lvl1pPr algn="ctr" rtl="0" fontAlgn="base">
      <a:spcBef>
        <a:spcPct val="0"/>
      </a:spcBef>
      <a:spcAft>
        <a:spcPct val="0"/>
      </a:spcAft>
      <a:defRPr kern="1200">
        <a:solidFill>
          <a:schemeClr val="tx1"/>
        </a:solidFill>
        <a:latin typeface="Arial" charset="0"/>
        <a:ea typeface="+mn-ea"/>
        <a:cs typeface="Times New Roman" pitchFamily="18" charset="0"/>
      </a:defRPr>
    </a:lvl1pPr>
    <a:lvl2pPr marL="457200" algn="ctr" rtl="0" fontAlgn="base">
      <a:spcBef>
        <a:spcPct val="0"/>
      </a:spcBef>
      <a:spcAft>
        <a:spcPct val="0"/>
      </a:spcAft>
      <a:defRPr kern="1200">
        <a:solidFill>
          <a:schemeClr val="tx1"/>
        </a:solidFill>
        <a:latin typeface="Arial" charset="0"/>
        <a:ea typeface="+mn-ea"/>
        <a:cs typeface="Times New Roman" pitchFamily="18" charset="0"/>
      </a:defRPr>
    </a:lvl2pPr>
    <a:lvl3pPr marL="914400" algn="ctr" rtl="0" fontAlgn="base">
      <a:spcBef>
        <a:spcPct val="0"/>
      </a:spcBef>
      <a:spcAft>
        <a:spcPct val="0"/>
      </a:spcAft>
      <a:defRPr kern="1200">
        <a:solidFill>
          <a:schemeClr val="tx1"/>
        </a:solidFill>
        <a:latin typeface="Arial" charset="0"/>
        <a:ea typeface="+mn-ea"/>
        <a:cs typeface="Times New Roman" pitchFamily="18" charset="0"/>
      </a:defRPr>
    </a:lvl3pPr>
    <a:lvl4pPr marL="1371600" algn="ctr" rtl="0" fontAlgn="base">
      <a:spcBef>
        <a:spcPct val="0"/>
      </a:spcBef>
      <a:spcAft>
        <a:spcPct val="0"/>
      </a:spcAft>
      <a:defRPr kern="1200">
        <a:solidFill>
          <a:schemeClr val="tx1"/>
        </a:solidFill>
        <a:latin typeface="Arial" charset="0"/>
        <a:ea typeface="+mn-ea"/>
        <a:cs typeface="Times New Roman" pitchFamily="18" charset="0"/>
      </a:defRPr>
    </a:lvl4pPr>
    <a:lvl5pPr marL="1828800" algn="ctr"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93844" autoAdjust="0"/>
  </p:normalViewPr>
  <p:slideViewPr>
    <p:cSldViewPr>
      <p:cViewPr varScale="1">
        <p:scale>
          <a:sx n="82" d="100"/>
          <a:sy n="82" d="100"/>
        </p:scale>
        <p:origin x="1411"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21507" name="Rectangle 3"/>
          <p:cNvSpPr>
            <a:spLocks noGrp="1" noChangeArrowheads="1"/>
          </p:cNvSpPr>
          <p:nvPr>
            <p:ph type="dt" idx="1"/>
          </p:nvPr>
        </p:nvSpPr>
        <p:spPr bwMode="auto">
          <a:xfrm>
            <a:off x="3884613"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17412" name="Rectangle 4"/>
          <p:cNvSpPr>
            <a:spLocks noGrp="1" noRot="1" noChangeAspect="1" noChangeArrowheads="1" noTextEdit="1"/>
          </p:cNvSpPr>
          <p:nvPr>
            <p:ph type="sldImg" idx="2"/>
          </p:nvPr>
        </p:nvSpPr>
        <p:spPr bwMode="auto">
          <a:xfrm>
            <a:off x="1150938" y="684213"/>
            <a:ext cx="4556125" cy="34178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5800" y="4330700"/>
            <a:ext cx="54864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1510" name="Rectangle 6"/>
          <p:cNvSpPr>
            <a:spLocks noGrp="1" noChangeArrowheads="1"/>
          </p:cNvSpPr>
          <p:nvPr>
            <p:ph type="ftr" sz="quarter" idx="4"/>
          </p:nvPr>
        </p:nvSpPr>
        <p:spPr bwMode="auto">
          <a:xfrm>
            <a:off x="0"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21511" name="Rectangle 7"/>
          <p:cNvSpPr>
            <a:spLocks noGrp="1" noChangeArrowheads="1"/>
          </p:cNvSpPr>
          <p:nvPr>
            <p:ph type="sldNum" sz="quarter" idx="5"/>
          </p:nvPr>
        </p:nvSpPr>
        <p:spPr bwMode="auto">
          <a:xfrm>
            <a:off x="3884613"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02DB954-B17C-4BCF-A336-FCD2804B7F28}" type="slidenum">
              <a:rPr lang="en-US" altLang="en-US"/>
              <a:pPr>
                <a:defRPr/>
              </a:pPr>
              <a:t>‹#›</a:t>
            </a:fld>
            <a:endParaRPr lang="en-US" altLang="en-US"/>
          </a:p>
        </p:txBody>
      </p:sp>
    </p:spTree>
    <p:extLst>
      <p:ext uri="{BB962C8B-B14F-4D97-AF65-F5344CB8AC3E}">
        <p14:creationId xmlns:p14="http://schemas.microsoft.com/office/powerpoint/2010/main" val="1400887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pPr>
              <a:defRPr/>
            </a:pPr>
            <a:fld id="{F02DB954-B17C-4BCF-A336-FCD2804B7F28}" type="slidenum">
              <a:rPr lang="en-US" altLang="en-US" smtClean="0"/>
              <a:pPr>
                <a:defRPr/>
              </a:pPr>
              <a:t>17</a:t>
            </a:fld>
            <a:endParaRPr lang="en-US" altLang="en-US"/>
          </a:p>
        </p:txBody>
      </p:sp>
    </p:spTree>
    <p:extLst>
      <p:ext uri="{BB962C8B-B14F-4D97-AF65-F5344CB8AC3E}">
        <p14:creationId xmlns:p14="http://schemas.microsoft.com/office/powerpoint/2010/main" val="1242618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2DB954-B17C-4BCF-A336-FCD2804B7F28}" type="slidenum">
              <a:rPr lang="en-US" altLang="en-US" smtClean="0"/>
              <a:pPr>
                <a:defRPr/>
              </a:pPr>
              <a:t>21</a:t>
            </a:fld>
            <a:endParaRPr lang="en-US" altLang="en-US"/>
          </a:p>
        </p:txBody>
      </p:sp>
    </p:spTree>
    <p:extLst>
      <p:ext uri="{BB962C8B-B14F-4D97-AF65-F5344CB8AC3E}">
        <p14:creationId xmlns:p14="http://schemas.microsoft.com/office/powerpoint/2010/main" val="382061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2DB954-B17C-4BCF-A336-FCD2804B7F28}" type="slidenum">
              <a:rPr lang="en-US" altLang="en-US" smtClean="0"/>
              <a:pPr>
                <a:defRPr/>
              </a:pPr>
              <a:t>22</a:t>
            </a:fld>
            <a:endParaRPr lang="en-US" altLang="en-US"/>
          </a:p>
        </p:txBody>
      </p:sp>
    </p:spTree>
    <p:extLst>
      <p:ext uri="{BB962C8B-B14F-4D97-AF65-F5344CB8AC3E}">
        <p14:creationId xmlns:p14="http://schemas.microsoft.com/office/powerpoint/2010/main" val="382061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2DB954-B17C-4BCF-A336-FCD2804B7F28}" type="slidenum">
              <a:rPr lang="en-US" altLang="en-US" smtClean="0"/>
              <a:pPr>
                <a:defRPr/>
              </a:pPr>
              <a:t>23</a:t>
            </a:fld>
            <a:endParaRPr lang="en-US" altLang="en-US"/>
          </a:p>
        </p:txBody>
      </p:sp>
    </p:spTree>
    <p:extLst>
      <p:ext uri="{BB962C8B-B14F-4D97-AF65-F5344CB8AC3E}">
        <p14:creationId xmlns:p14="http://schemas.microsoft.com/office/powerpoint/2010/main" val="382061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436D703-0500-4E28-B58C-3065016219E3}" type="slidenum">
              <a:rPr lang="en-US" altLang="en-US"/>
              <a:pPr>
                <a:defRPr/>
              </a:pPr>
              <a:t>‹#›</a:t>
            </a:fld>
            <a:endParaRPr lang="en-US" altLang="en-US"/>
          </a:p>
        </p:txBody>
      </p:sp>
    </p:spTree>
    <p:extLst>
      <p:ext uri="{BB962C8B-B14F-4D97-AF65-F5344CB8AC3E}">
        <p14:creationId xmlns:p14="http://schemas.microsoft.com/office/powerpoint/2010/main" val="7185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2556154-549F-4B2C-BB45-F35978F8EDE4}" type="slidenum">
              <a:rPr lang="en-US" altLang="en-US"/>
              <a:pPr>
                <a:defRPr/>
              </a:pPr>
              <a:t>‹#›</a:t>
            </a:fld>
            <a:endParaRPr lang="en-US" altLang="en-US"/>
          </a:p>
        </p:txBody>
      </p:sp>
    </p:spTree>
    <p:extLst>
      <p:ext uri="{BB962C8B-B14F-4D97-AF65-F5344CB8AC3E}">
        <p14:creationId xmlns:p14="http://schemas.microsoft.com/office/powerpoint/2010/main" val="109164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79CF1BE-4B6D-4FBC-B7DD-CAA3BE137CA3}" type="slidenum">
              <a:rPr lang="en-US" altLang="en-US"/>
              <a:pPr>
                <a:defRPr/>
              </a:pPr>
              <a:t>‹#›</a:t>
            </a:fld>
            <a:endParaRPr lang="en-US" altLang="en-US"/>
          </a:p>
        </p:txBody>
      </p:sp>
    </p:spTree>
    <p:extLst>
      <p:ext uri="{BB962C8B-B14F-4D97-AF65-F5344CB8AC3E}">
        <p14:creationId xmlns:p14="http://schemas.microsoft.com/office/powerpoint/2010/main" val="194401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35DEB76-581D-4C08-AC06-0AB171B8C342}" type="slidenum">
              <a:rPr lang="en-US" altLang="en-US"/>
              <a:pPr>
                <a:defRPr/>
              </a:pPr>
              <a:t>‹#›</a:t>
            </a:fld>
            <a:endParaRPr lang="en-US" altLang="en-US"/>
          </a:p>
        </p:txBody>
      </p:sp>
    </p:spTree>
    <p:extLst>
      <p:ext uri="{BB962C8B-B14F-4D97-AF65-F5344CB8AC3E}">
        <p14:creationId xmlns:p14="http://schemas.microsoft.com/office/powerpoint/2010/main" val="340880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039218-343A-46FE-A59B-71F06622F3C1}" type="slidenum">
              <a:rPr lang="en-US" altLang="en-US"/>
              <a:pPr>
                <a:defRPr/>
              </a:pPr>
              <a:t>‹#›</a:t>
            </a:fld>
            <a:endParaRPr lang="en-US" altLang="en-US"/>
          </a:p>
        </p:txBody>
      </p:sp>
    </p:spTree>
    <p:extLst>
      <p:ext uri="{BB962C8B-B14F-4D97-AF65-F5344CB8AC3E}">
        <p14:creationId xmlns:p14="http://schemas.microsoft.com/office/powerpoint/2010/main" val="73221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8C3FA00-E3B9-4870-A8AF-5E6C52E74622}" type="slidenum">
              <a:rPr lang="en-US" altLang="en-US"/>
              <a:pPr>
                <a:defRPr/>
              </a:pPr>
              <a:t>‹#›</a:t>
            </a:fld>
            <a:endParaRPr lang="en-US" altLang="en-US"/>
          </a:p>
        </p:txBody>
      </p:sp>
    </p:spTree>
    <p:extLst>
      <p:ext uri="{BB962C8B-B14F-4D97-AF65-F5344CB8AC3E}">
        <p14:creationId xmlns:p14="http://schemas.microsoft.com/office/powerpoint/2010/main" val="229419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D5EA9A1-0B89-41B3-BF76-736F32703C49}" type="slidenum">
              <a:rPr lang="en-US" altLang="en-US"/>
              <a:pPr>
                <a:defRPr/>
              </a:pPr>
              <a:t>‹#›</a:t>
            </a:fld>
            <a:endParaRPr lang="en-US" altLang="en-US"/>
          </a:p>
        </p:txBody>
      </p:sp>
    </p:spTree>
    <p:extLst>
      <p:ext uri="{BB962C8B-B14F-4D97-AF65-F5344CB8AC3E}">
        <p14:creationId xmlns:p14="http://schemas.microsoft.com/office/powerpoint/2010/main" val="222938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46FFC2B-CBF8-4AF1-9466-21B76E8BD717}" type="slidenum">
              <a:rPr lang="en-US" altLang="en-US"/>
              <a:pPr>
                <a:defRPr/>
              </a:pPr>
              <a:t>‹#›</a:t>
            </a:fld>
            <a:endParaRPr lang="en-US" altLang="en-US"/>
          </a:p>
        </p:txBody>
      </p:sp>
    </p:spTree>
    <p:extLst>
      <p:ext uri="{BB962C8B-B14F-4D97-AF65-F5344CB8AC3E}">
        <p14:creationId xmlns:p14="http://schemas.microsoft.com/office/powerpoint/2010/main" val="244212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50B406D-0D23-4BC6-95A7-C55D01FCEA75}" type="slidenum">
              <a:rPr lang="en-US" altLang="en-US"/>
              <a:pPr>
                <a:defRPr/>
              </a:pPr>
              <a:t>‹#›</a:t>
            </a:fld>
            <a:endParaRPr lang="en-US" altLang="en-US"/>
          </a:p>
        </p:txBody>
      </p:sp>
    </p:spTree>
    <p:extLst>
      <p:ext uri="{BB962C8B-B14F-4D97-AF65-F5344CB8AC3E}">
        <p14:creationId xmlns:p14="http://schemas.microsoft.com/office/powerpoint/2010/main" val="240383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9E985D0-2638-4660-943A-E1D771893445}" type="slidenum">
              <a:rPr lang="en-US" altLang="en-US"/>
              <a:pPr>
                <a:defRPr/>
              </a:pPr>
              <a:t>‹#›</a:t>
            </a:fld>
            <a:endParaRPr lang="en-US" altLang="en-US"/>
          </a:p>
        </p:txBody>
      </p:sp>
    </p:spTree>
    <p:extLst>
      <p:ext uri="{BB962C8B-B14F-4D97-AF65-F5344CB8AC3E}">
        <p14:creationId xmlns:p14="http://schemas.microsoft.com/office/powerpoint/2010/main" val="411951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44F64CC-68C0-4EF6-B3C2-EAC1CCD65D2D}" type="slidenum">
              <a:rPr lang="en-US" altLang="en-US"/>
              <a:pPr>
                <a:defRPr/>
              </a:pPr>
              <a:t>‹#›</a:t>
            </a:fld>
            <a:endParaRPr lang="en-US" altLang="en-US"/>
          </a:p>
        </p:txBody>
      </p:sp>
    </p:spTree>
    <p:extLst>
      <p:ext uri="{BB962C8B-B14F-4D97-AF65-F5344CB8AC3E}">
        <p14:creationId xmlns:p14="http://schemas.microsoft.com/office/powerpoint/2010/main" val="33259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7F10DFA-22FE-49C9-890C-63F17D672E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074A23BD-B3C7-4FE6-B3C8-3A2E1BFDEE51}" type="slidenum">
              <a:rPr lang="en-US" altLang="en-US">
                <a:latin typeface="Cambria" panose="02040503050406030204" pitchFamily="18" charset="0"/>
              </a:rPr>
              <a:pPr eaLnBrk="1" hangingPunct="1"/>
              <a:t>1</a:t>
            </a:fld>
            <a:endParaRPr lang="en-US" altLang="en-US">
              <a:latin typeface="Cambria" panose="02040503050406030204" pitchFamily="18" charset="0"/>
            </a:endParaRPr>
          </a:p>
        </p:txBody>
      </p:sp>
      <p:sp>
        <p:nvSpPr>
          <p:cNvPr id="2051" name="Rectangle 3"/>
          <p:cNvSpPr>
            <a:spLocks noGrp="1" noChangeArrowheads="1"/>
          </p:cNvSpPr>
          <p:nvPr>
            <p:ph type="body" idx="1"/>
          </p:nvPr>
        </p:nvSpPr>
        <p:spPr>
          <a:xfrm>
            <a:off x="533400" y="2362200"/>
            <a:ext cx="8305800" cy="1447800"/>
          </a:xfrm>
        </p:spPr>
        <p:txBody>
          <a:bodyPr/>
          <a:lstStyle/>
          <a:p>
            <a:pPr algn="ctr" eaLnBrk="1" hangingPunct="1">
              <a:buFontTx/>
              <a:buNone/>
            </a:pPr>
            <a:r>
              <a:rPr lang="en-US" altLang="en-US" sz="4800" dirty="0">
                <a:latin typeface="Cambria" panose="02040503050406030204" pitchFamily="18" charset="0"/>
                <a:cs typeface="Times New Roman" pitchFamily="18" charset="0"/>
              </a:rPr>
              <a:t>Operating systems</a:t>
            </a:r>
          </a:p>
          <a:p>
            <a:pPr algn="ctr" eaLnBrk="1" hangingPunct="1">
              <a:buNone/>
            </a:pPr>
            <a:r>
              <a:rPr lang="en-US" altLang="en-US" sz="4800" dirty="0">
                <a:latin typeface="Cambria" panose="02040503050406030204" pitchFamily="18" charset="0"/>
                <a:cs typeface="Times New Roman" pitchFamily="18" charset="0"/>
              </a:rPr>
              <a:t>Partitioning</a:t>
            </a:r>
          </a:p>
          <a:p>
            <a:pPr algn="ctr" eaLnBrk="1" hangingPunct="1">
              <a:buFontTx/>
              <a:buNone/>
            </a:pPr>
            <a:r>
              <a:rPr lang="en-US" altLang="en-US" sz="3300" dirty="0">
                <a:latin typeface="Cambria" panose="02040503050406030204" pitchFamily="18" charset="0"/>
                <a:cs typeface="Times New Roman" pitchFamily="18" charset="0"/>
              </a:rPr>
              <a:t>Course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3DFB188-09E5-4EA4-B14B-4D7D63CC4877}" type="slidenum">
              <a:rPr lang="en-US" altLang="en-US">
                <a:latin typeface="Cambria" panose="02040503050406030204" pitchFamily="18" charset="0"/>
              </a:rPr>
              <a:pPr eaLnBrk="1" hangingPunct="1"/>
              <a:t>10</a:t>
            </a:fld>
            <a:endParaRPr lang="en-US" altLang="en-US">
              <a:latin typeface="Cambria" panose="02040503050406030204" pitchFamily="18" charset="0"/>
            </a:endParaRPr>
          </a:p>
        </p:txBody>
      </p:sp>
      <p:sp>
        <p:nvSpPr>
          <p:cNvPr id="7171" name="Rectangle 2"/>
          <p:cNvSpPr>
            <a:spLocks noGrp="1" noChangeArrowheads="1"/>
          </p:cNvSpPr>
          <p:nvPr>
            <p:ph type="title"/>
          </p:nvPr>
        </p:nvSpPr>
        <p:spPr>
          <a:xfrm>
            <a:off x="381000" y="-10140"/>
            <a:ext cx="8229600" cy="1143000"/>
          </a:xfrm>
        </p:spPr>
        <p:txBody>
          <a:bodyPr/>
          <a:lstStyle/>
          <a:p>
            <a:pPr eaLnBrk="1" hangingPunct="1"/>
            <a:r>
              <a:rPr lang="en-US" altLang="en-US" sz="3300" dirty="0">
                <a:latin typeface="Cambria" panose="02040503050406030204" pitchFamily="18" charset="0"/>
                <a:cs typeface="Times New Roman" pitchFamily="18" charset="0"/>
              </a:rPr>
              <a:t>Partition Naming	</a:t>
            </a:r>
          </a:p>
        </p:txBody>
      </p:sp>
      <p:sp>
        <p:nvSpPr>
          <p:cNvPr id="7172" name="Text Box 3"/>
          <p:cNvSpPr txBox="1">
            <a:spLocks noChangeArrowheads="1"/>
          </p:cNvSpPr>
          <p:nvPr/>
        </p:nvSpPr>
        <p:spPr bwMode="auto">
          <a:xfrm>
            <a:off x="1128290" y="1408113"/>
            <a:ext cx="181822"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en-US" altLang="en-US">
              <a:latin typeface="Cambria" panose="02040503050406030204" pitchFamily="18" charset="0"/>
            </a:endParaRPr>
          </a:p>
        </p:txBody>
      </p:sp>
      <p:sp>
        <p:nvSpPr>
          <p:cNvPr id="7173" name="Text Box 4"/>
          <p:cNvSpPr txBox="1">
            <a:spLocks noChangeArrowheads="1"/>
          </p:cNvSpPr>
          <p:nvPr/>
        </p:nvSpPr>
        <p:spPr bwMode="auto">
          <a:xfrm>
            <a:off x="762000" y="1187741"/>
            <a:ext cx="7620000" cy="5634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l" eaLnBrk="1" hangingPunct="1"/>
            <a:r>
              <a:rPr lang="en-US" sz="2000" dirty="0">
                <a:latin typeface="Cambria" panose="02040503050406030204" pitchFamily="18" charset="0"/>
              </a:rPr>
              <a:t>Partitions are then given names based on the drive they reside on. A number is added to the end of the drive name to distinguish one partition from another. </a:t>
            </a:r>
          </a:p>
          <a:p>
            <a:pPr algn="l" eaLnBrk="1" hangingPunct="1"/>
            <a:endParaRPr lang="en-US" sz="2000" dirty="0">
              <a:latin typeface="Cambria" panose="02040503050406030204" pitchFamily="18" charset="0"/>
            </a:endParaRPr>
          </a:p>
          <a:p>
            <a:pPr algn="l" eaLnBrk="1" hangingPunct="1"/>
            <a:r>
              <a:rPr lang="en-US" sz="2000" dirty="0">
                <a:latin typeface="Cambria" panose="02040503050406030204" pitchFamily="18" charset="0"/>
              </a:rPr>
              <a:t>For example, the partitions located on </a:t>
            </a:r>
            <a:r>
              <a:rPr lang="en-US" sz="2000" i="1" dirty="0" err="1">
                <a:latin typeface="Cambria" panose="02040503050406030204" pitchFamily="18" charset="0"/>
              </a:rPr>
              <a:t>sda</a:t>
            </a:r>
            <a:r>
              <a:rPr lang="en-US" sz="2000" i="1" dirty="0">
                <a:latin typeface="Cambria" panose="02040503050406030204" pitchFamily="18" charset="0"/>
              </a:rPr>
              <a:t> </a:t>
            </a:r>
            <a:r>
              <a:rPr lang="en-US" sz="2000" dirty="0">
                <a:latin typeface="Cambria" panose="02040503050406030204" pitchFamily="18" charset="0"/>
              </a:rPr>
              <a:t>would be named </a:t>
            </a:r>
            <a:r>
              <a:rPr lang="en-US" sz="2000" i="1" dirty="0">
                <a:latin typeface="Cambria" panose="02040503050406030204" pitchFamily="18" charset="0"/>
              </a:rPr>
              <a:t>sda1, sda2, etc. </a:t>
            </a:r>
            <a:r>
              <a:rPr lang="en-US" sz="2000" dirty="0">
                <a:latin typeface="Cambria" panose="02040503050406030204" pitchFamily="18" charset="0"/>
              </a:rPr>
              <a:t>Partitions located on drive </a:t>
            </a:r>
            <a:r>
              <a:rPr lang="en-US" sz="2000" i="1" dirty="0" err="1">
                <a:latin typeface="Cambria" panose="02040503050406030204" pitchFamily="18" charset="0"/>
              </a:rPr>
              <a:t>sdb</a:t>
            </a:r>
            <a:r>
              <a:rPr lang="en-US" sz="2000" i="1" dirty="0">
                <a:latin typeface="Cambria" panose="02040503050406030204" pitchFamily="18" charset="0"/>
              </a:rPr>
              <a:t> </a:t>
            </a:r>
            <a:r>
              <a:rPr lang="en-US" sz="2000" dirty="0">
                <a:latin typeface="Cambria" panose="02040503050406030204" pitchFamily="18" charset="0"/>
              </a:rPr>
              <a:t>would be </a:t>
            </a:r>
            <a:r>
              <a:rPr lang="en-US" sz="2000" i="1" dirty="0">
                <a:latin typeface="Cambria" panose="02040503050406030204" pitchFamily="18" charset="0"/>
              </a:rPr>
              <a:t>sdb1, sdb2, etc.</a:t>
            </a:r>
            <a:endParaRPr lang="en-US" sz="2000" dirty="0">
              <a:latin typeface="Cambria" panose="02040503050406030204" pitchFamily="18" charset="0"/>
            </a:endParaRPr>
          </a:p>
          <a:p>
            <a:pPr algn="l" eaLnBrk="1" hangingPunct="1"/>
            <a:endParaRPr lang="en-US" altLang="en-US" sz="2000" dirty="0">
              <a:latin typeface="Cambria" panose="02040503050406030204" pitchFamily="18" charset="0"/>
            </a:endParaRPr>
          </a:p>
          <a:p>
            <a:pPr algn="l" eaLnBrk="1" hangingPunct="1"/>
            <a:r>
              <a:rPr lang="en-US" altLang="en-US" sz="2000" dirty="0">
                <a:latin typeface="Cambria" panose="02040503050406030204" pitchFamily="18" charset="0"/>
              </a:rPr>
              <a:t>Test the following commands:</a:t>
            </a:r>
          </a:p>
          <a:p>
            <a:pPr algn="l" eaLnBrk="1" hangingPunct="1"/>
            <a:endParaRPr lang="en-US" altLang="en-US" sz="2000" dirty="0">
              <a:latin typeface="Cambria" panose="02040503050406030204" pitchFamily="18" charset="0"/>
            </a:endParaRPr>
          </a:p>
          <a:p>
            <a:pPr algn="l" eaLnBrk="1" hangingPunct="1"/>
            <a:r>
              <a:rPr lang="en-US" altLang="en-US" sz="2000" dirty="0">
                <a:latin typeface="Cambria" panose="02040503050406030204" pitchFamily="18" charset="0"/>
              </a:rPr>
              <a:t>cd /dev ; ls </a:t>
            </a:r>
            <a:r>
              <a:rPr lang="en-US" altLang="en-US" sz="2000" dirty="0" err="1">
                <a:latin typeface="Cambria" panose="02040503050406030204" pitchFamily="18" charset="0"/>
              </a:rPr>
              <a:t>sd</a:t>
            </a:r>
            <a:r>
              <a:rPr lang="en-US" altLang="en-US" sz="2000" dirty="0">
                <a:latin typeface="Cambria" panose="02040503050406030204" pitchFamily="18" charset="0"/>
              </a:rPr>
              <a:t>*</a:t>
            </a:r>
          </a:p>
          <a:p>
            <a:pPr algn="l" eaLnBrk="1" hangingPunct="1"/>
            <a:endParaRPr lang="en-US" altLang="en-US" sz="2000" dirty="0">
              <a:latin typeface="Cambria" panose="02040503050406030204" pitchFamily="18" charset="0"/>
            </a:endParaRPr>
          </a:p>
          <a:p>
            <a:pPr algn="l" eaLnBrk="1" hangingPunct="1"/>
            <a:r>
              <a:rPr lang="en-US" altLang="en-US" sz="2000" dirty="0" err="1">
                <a:latin typeface="Cambria" panose="02040503050406030204" pitchFamily="18" charset="0"/>
              </a:rPr>
              <a:t>df</a:t>
            </a:r>
            <a:r>
              <a:rPr lang="en-US" altLang="en-US" sz="2000" dirty="0">
                <a:latin typeface="Cambria" panose="02040503050406030204" pitchFamily="18" charset="0"/>
              </a:rPr>
              <a:t> –</a:t>
            </a:r>
            <a:r>
              <a:rPr lang="en-US" altLang="en-US" sz="2000" dirty="0" err="1">
                <a:latin typeface="Cambria" panose="02040503050406030204" pitchFamily="18" charset="0"/>
              </a:rPr>
              <a:t>kh</a:t>
            </a:r>
            <a:endParaRPr lang="en-US" altLang="en-US" sz="2000" dirty="0">
              <a:latin typeface="Cambria" panose="02040503050406030204" pitchFamily="18" charset="0"/>
            </a:endParaRPr>
          </a:p>
          <a:p>
            <a:pPr algn="l" eaLnBrk="1" hangingPunct="1"/>
            <a:endParaRPr lang="en-US" altLang="en-US" sz="2000" dirty="0">
              <a:latin typeface="Cambria" panose="02040503050406030204" pitchFamily="18" charset="0"/>
            </a:endParaRPr>
          </a:p>
          <a:p>
            <a:pPr algn="l" eaLnBrk="1" hangingPunct="1"/>
            <a:r>
              <a:rPr lang="en-US" altLang="en-US" sz="2000" dirty="0" err="1">
                <a:latin typeface="Cambria" panose="02040503050406030204" pitchFamily="18" charset="0"/>
              </a:rPr>
              <a:t>sudo</a:t>
            </a:r>
            <a:r>
              <a:rPr lang="en-US" altLang="en-US" sz="2000" dirty="0">
                <a:latin typeface="Cambria" panose="02040503050406030204" pitchFamily="18" charset="0"/>
              </a:rPr>
              <a:t> </a:t>
            </a:r>
            <a:r>
              <a:rPr lang="en-US" altLang="en-US" sz="2000" dirty="0" err="1">
                <a:latin typeface="Cambria" panose="02040503050406030204" pitchFamily="18" charset="0"/>
              </a:rPr>
              <a:t>fdisk</a:t>
            </a:r>
            <a:r>
              <a:rPr lang="en-US" altLang="en-US" sz="2000" dirty="0">
                <a:latin typeface="Cambria" panose="02040503050406030204" pitchFamily="18" charset="0"/>
              </a:rPr>
              <a:t> –l | more</a:t>
            </a:r>
          </a:p>
          <a:p>
            <a:pPr algn="l" eaLnBrk="1" hangingPunct="1"/>
            <a:endParaRPr lang="en-US" altLang="en-US" sz="2000" dirty="0">
              <a:latin typeface="Cambria" panose="02040503050406030204" pitchFamily="18" charset="0"/>
            </a:endParaRPr>
          </a:p>
          <a:p>
            <a:pPr algn="l" eaLnBrk="1" hangingPunct="1"/>
            <a:r>
              <a:rPr lang="en-US" altLang="en-US" sz="2000" dirty="0">
                <a:latin typeface="Cambria" panose="02040503050406030204" pitchFamily="18" charset="0"/>
              </a:rPr>
              <a:t>top</a:t>
            </a:r>
          </a:p>
          <a:p>
            <a:pPr algn="l" eaLnBrk="1" hangingPunct="1"/>
            <a:r>
              <a:rPr lang="en-US" altLang="en-US" sz="2000" dirty="0" err="1">
                <a:latin typeface="Cambria" panose="02040503050406030204" pitchFamily="18" charset="0"/>
              </a:rPr>
              <a:t>htop</a:t>
            </a:r>
            <a:endParaRPr lang="en-US" altLang="en-US" sz="2000" dirty="0">
              <a:latin typeface="Cambria" panose="02040503050406030204" pitchFamily="18" charset="0"/>
            </a:endParaRPr>
          </a:p>
          <a:p>
            <a:pPr algn="l" eaLnBrk="1" hangingPunct="1"/>
            <a:endParaRPr lang="en-US" altLang="en-US" sz="2000" dirty="0">
              <a:latin typeface="Cambria" panose="020405030504060302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030D5E0-BC66-4455-BBCA-53FFB5951CF5}" type="slidenum">
              <a:rPr lang="en-US" altLang="en-US">
                <a:latin typeface="Cambria" panose="02040503050406030204" pitchFamily="18" charset="0"/>
              </a:rPr>
              <a:pPr eaLnBrk="1" hangingPunct="1"/>
              <a:t>11</a:t>
            </a:fld>
            <a:endParaRPr lang="en-US" altLang="en-US">
              <a:latin typeface="Cambria" panose="02040503050406030204" pitchFamily="18" charset="0"/>
            </a:endParaRPr>
          </a:p>
        </p:txBody>
      </p:sp>
      <p:sp>
        <p:nvSpPr>
          <p:cNvPr id="8195" name="Rectangle 2"/>
          <p:cNvSpPr>
            <a:spLocks noGrp="1" noChangeArrowheads="1"/>
          </p:cNvSpPr>
          <p:nvPr>
            <p:ph type="title"/>
          </p:nvPr>
        </p:nvSpPr>
        <p:spPr/>
        <p:txBody>
          <a:bodyPr/>
          <a:lstStyle/>
          <a:p>
            <a:r>
              <a:rPr lang="en-US" sz="3600" dirty="0">
                <a:latin typeface="Cambria" panose="02040503050406030204" pitchFamily="18" charset="0"/>
              </a:rPr>
              <a:t>Partition Limitations</a:t>
            </a:r>
            <a:endParaRPr lang="en-US" sz="3600" b="1" dirty="0">
              <a:latin typeface="Cambria" panose="02040503050406030204" pitchFamily="18" charset="0"/>
            </a:endParaRPr>
          </a:p>
        </p:txBody>
      </p:sp>
      <p:sp>
        <p:nvSpPr>
          <p:cNvPr id="8196" name="Rectangle 3"/>
          <p:cNvSpPr>
            <a:spLocks noGrp="1" noChangeArrowheads="1"/>
          </p:cNvSpPr>
          <p:nvPr>
            <p:ph type="body" idx="1"/>
          </p:nvPr>
        </p:nvSpPr>
        <p:spPr>
          <a:xfrm>
            <a:off x="609600" y="1600200"/>
            <a:ext cx="8229600" cy="4953000"/>
          </a:xfrm>
        </p:spPr>
        <p:txBody>
          <a:bodyPr/>
          <a:lstStyle/>
          <a:p>
            <a:pPr eaLnBrk="1" hangingPunct="1">
              <a:buFontTx/>
              <a:buNone/>
            </a:pPr>
            <a:r>
              <a:rPr lang="en-US" altLang="en-US" sz="2000" dirty="0">
                <a:latin typeface="Cambria" panose="02040503050406030204" pitchFamily="18" charset="0"/>
                <a:cs typeface="Times New Roman" pitchFamily="18" charset="0"/>
              </a:rPr>
              <a:t>Historically, most PCs are limited by their compatibility with a Master Boot Record (MBR) as to the number of partitions that they can use. Recall that the MBR is usually contained within the first sector or 512 bytes of the disk and contains a boot loader program as well as the partition table. The partition table contains the definition of each partition on the hard drive, including which cylinder it starts and ends on and how big it is.</a:t>
            </a:r>
          </a:p>
          <a:p>
            <a:pPr eaLnBrk="1" hangingPunct="1">
              <a:buFontTx/>
              <a:buNone/>
            </a:pPr>
            <a:endParaRPr lang="en-US" altLang="en-US" sz="2000" dirty="0">
              <a:latin typeface="Cambria" panose="02040503050406030204" pitchFamily="18" charset="0"/>
              <a:cs typeface="Times New Roman" pitchFamily="18" charset="0"/>
            </a:endParaRPr>
          </a:p>
          <a:p>
            <a:pPr eaLnBrk="1" hangingPunct="1">
              <a:buFontTx/>
              <a:buNone/>
            </a:pPr>
            <a:r>
              <a:rPr lang="en-US" altLang="en-US" sz="2000" dirty="0">
                <a:latin typeface="Cambria" panose="02040503050406030204" pitchFamily="18" charset="0"/>
                <a:cs typeface="Times New Roman" pitchFamily="18" charset="0"/>
              </a:rPr>
              <a:t>Traditional disks using MBR partitioning can have a maximum of four primary partitions . In the next slide, for example, on a traditional SATA drive, four partitions can be created with device names of /dev/sda1, /dev/sda2, /dev/sda3, and /dev/sda4:</a:t>
            </a:r>
          </a:p>
          <a:p>
            <a:pPr eaLnBrk="1" hangingPunct="1">
              <a:buFontTx/>
              <a:buNone/>
            </a:pPr>
            <a:endParaRPr lang="en-US" altLang="en-US" sz="2000" dirty="0">
              <a:latin typeface="Cambria" panose="02040503050406030204"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030D5E0-BC66-4455-BBCA-53FFB5951CF5}" type="slidenum">
              <a:rPr lang="en-US" altLang="en-US">
                <a:latin typeface="Cambria" panose="02040503050406030204" pitchFamily="18" charset="0"/>
              </a:rPr>
              <a:pPr eaLnBrk="1" hangingPunct="1"/>
              <a:t>12</a:t>
            </a:fld>
            <a:endParaRPr lang="en-US" altLang="en-US">
              <a:latin typeface="Cambria" panose="02040503050406030204" pitchFamily="18" charset="0"/>
            </a:endParaRPr>
          </a:p>
        </p:txBody>
      </p:sp>
      <p:sp>
        <p:nvSpPr>
          <p:cNvPr id="8195" name="Rectangle 2"/>
          <p:cNvSpPr>
            <a:spLocks noGrp="1" noChangeArrowheads="1"/>
          </p:cNvSpPr>
          <p:nvPr>
            <p:ph type="title"/>
          </p:nvPr>
        </p:nvSpPr>
        <p:spPr/>
        <p:txBody>
          <a:bodyPr/>
          <a:lstStyle/>
          <a:p>
            <a:r>
              <a:rPr lang="en-US" sz="3600" dirty="0">
                <a:latin typeface="Cambria" panose="02040503050406030204" pitchFamily="18" charset="0"/>
              </a:rPr>
              <a:t>Partition Limitations</a:t>
            </a:r>
            <a:endParaRPr lang="en-US" sz="3600" b="1" dirty="0">
              <a:latin typeface="Cambria" panose="02040503050406030204" pitchFamily="18" charset="0"/>
            </a:endParaRPr>
          </a:p>
        </p:txBody>
      </p:sp>
      <p:sp>
        <p:nvSpPr>
          <p:cNvPr id="8196" name="Rectangle 3"/>
          <p:cNvSpPr>
            <a:spLocks noGrp="1" noChangeArrowheads="1"/>
          </p:cNvSpPr>
          <p:nvPr>
            <p:ph type="body" idx="1"/>
          </p:nvPr>
        </p:nvSpPr>
        <p:spPr>
          <a:xfrm>
            <a:off x="609600" y="1524000"/>
            <a:ext cx="8229600" cy="4953000"/>
          </a:xfrm>
        </p:spPr>
        <p:txBody>
          <a:bodyPr/>
          <a:lstStyle/>
          <a:p>
            <a:pPr eaLnBrk="1" hangingPunct="1">
              <a:buFontTx/>
              <a:buNone/>
            </a:pPr>
            <a:endParaRPr lang="en-US" altLang="en-US" sz="1800" dirty="0">
              <a:latin typeface="Cambria" panose="02040503050406030204" pitchFamily="18" charset="0"/>
              <a:cs typeface="Times New Roman" pitchFamily="18" charset="0"/>
            </a:endParaRPr>
          </a:p>
        </p:txBody>
      </p:sp>
      <p:pic>
        <p:nvPicPr>
          <p:cNvPr id="5" name="Picture 4" descr="https://ndg-content-dev.s3.amazonaws.com/media/images/lpic1-s1/119.3.3_1_test4.png"/>
          <p:cNvPicPr/>
          <p:nvPr/>
        </p:nvPicPr>
        <p:blipFill>
          <a:blip r:embed="rId2">
            <a:extLst>
              <a:ext uri="{28A0092B-C50C-407E-A947-70E740481C1C}">
                <a14:useLocalDpi xmlns:a14="http://schemas.microsoft.com/office/drawing/2010/main" val="0"/>
              </a:ext>
            </a:extLst>
          </a:blip>
          <a:srcRect/>
          <a:stretch>
            <a:fillRect/>
          </a:stretch>
        </p:blipFill>
        <p:spPr bwMode="auto">
          <a:xfrm>
            <a:off x="1416685" y="1219200"/>
            <a:ext cx="6310630" cy="5200650"/>
          </a:xfrm>
          <a:prstGeom prst="rect">
            <a:avLst/>
          </a:prstGeom>
          <a:noFill/>
          <a:ln>
            <a:noFill/>
          </a:ln>
        </p:spPr>
      </p:pic>
    </p:spTree>
    <p:extLst>
      <p:ext uri="{BB962C8B-B14F-4D97-AF65-F5344CB8AC3E}">
        <p14:creationId xmlns:p14="http://schemas.microsoft.com/office/powerpoint/2010/main" val="1192520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EE44968-3C44-4A5E-9ACA-728079E9D092}" type="slidenum">
              <a:rPr lang="en-US" altLang="en-US">
                <a:latin typeface="Cambria" panose="02040503050406030204" pitchFamily="18" charset="0"/>
              </a:rPr>
              <a:pPr eaLnBrk="1" hangingPunct="1"/>
              <a:t>13</a:t>
            </a:fld>
            <a:endParaRPr lang="en-US" altLang="en-US">
              <a:latin typeface="Cambria" panose="02040503050406030204" pitchFamily="18" charset="0"/>
            </a:endParaRPr>
          </a:p>
        </p:txBody>
      </p:sp>
      <p:sp>
        <p:nvSpPr>
          <p:cNvPr id="9219" name="Rectangle 2"/>
          <p:cNvSpPr>
            <a:spLocks noGrp="1" noChangeArrowheads="1"/>
          </p:cNvSpPr>
          <p:nvPr>
            <p:ph type="title"/>
          </p:nvPr>
        </p:nvSpPr>
        <p:spPr/>
        <p:txBody>
          <a:bodyPr/>
          <a:lstStyle/>
          <a:p>
            <a:pPr eaLnBrk="1" hangingPunct="1"/>
            <a:r>
              <a:rPr lang="en-US" sz="3200" dirty="0">
                <a:latin typeface="Cambria" panose="02040503050406030204" pitchFamily="18" charset="0"/>
              </a:rPr>
              <a:t>Partition Limitations</a:t>
            </a:r>
            <a:endParaRPr lang="en-US" altLang="en-US" sz="3300" dirty="0">
              <a:latin typeface="Cambria" panose="02040503050406030204" pitchFamily="18" charset="0"/>
              <a:cs typeface="Times New Roman" pitchFamily="18" charset="0"/>
            </a:endParaRPr>
          </a:p>
        </p:txBody>
      </p:sp>
      <p:sp>
        <p:nvSpPr>
          <p:cNvPr id="9220" name="Rectangle 3"/>
          <p:cNvSpPr>
            <a:spLocks noGrp="1" noChangeArrowheads="1"/>
          </p:cNvSpPr>
          <p:nvPr>
            <p:ph type="body" idx="1"/>
          </p:nvPr>
        </p:nvSpPr>
        <p:spPr>
          <a:xfrm>
            <a:off x="457200" y="1447800"/>
            <a:ext cx="5181600" cy="4953000"/>
          </a:xfrm>
        </p:spPr>
        <p:txBody>
          <a:bodyPr/>
          <a:lstStyle/>
          <a:p>
            <a:pPr marL="0" indent="0" eaLnBrk="1" hangingPunct="1">
              <a:lnSpc>
                <a:spcPct val="80000"/>
              </a:lnSpc>
              <a:buNone/>
            </a:pPr>
            <a:r>
              <a:rPr lang="en-US" altLang="en-US" sz="2200" dirty="0">
                <a:latin typeface="Cambria" panose="02040503050406030204" pitchFamily="18" charset="0"/>
                <a:cs typeface="Times New Roman" pitchFamily="18" charset="0"/>
              </a:rPr>
              <a:t>Modern hardware allows the administrator to make one of the four partitions an extended partition. </a:t>
            </a:r>
          </a:p>
          <a:p>
            <a:pPr marL="0" indent="0" eaLnBrk="1" hangingPunct="1">
              <a:lnSpc>
                <a:spcPct val="80000"/>
              </a:lnSpc>
              <a:buNone/>
            </a:pPr>
            <a:endParaRPr lang="en-US" altLang="en-US" sz="2200" dirty="0">
              <a:latin typeface="Cambria" panose="02040503050406030204" pitchFamily="18" charset="0"/>
              <a:cs typeface="Times New Roman" pitchFamily="18" charset="0"/>
            </a:endParaRPr>
          </a:p>
          <a:p>
            <a:pPr marL="0" indent="0" eaLnBrk="1" hangingPunct="1">
              <a:lnSpc>
                <a:spcPct val="80000"/>
              </a:lnSpc>
              <a:buNone/>
            </a:pPr>
            <a:r>
              <a:rPr lang="en-US" altLang="en-US" sz="2200" dirty="0">
                <a:latin typeface="Cambria" panose="02040503050406030204" pitchFamily="18" charset="0"/>
                <a:cs typeface="Times New Roman" pitchFamily="18" charset="0"/>
              </a:rPr>
              <a:t>An extended partition acts like a container for additional partitions called logical partitions. </a:t>
            </a:r>
          </a:p>
          <a:p>
            <a:pPr marL="0" indent="0" eaLnBrk="1" hangingPunct="1">
              <a:lnSpc>
                <a:spcPct val="80000"/>
              </a:lnSpc>
              <a:buNone/>
            </a:pPr>
            <a:endParaRPr lang="en-US" altLang="en-US" sz="2200" dirty="0">
              <a:latin typeface="Cambria" panose="02040503050406030204" pitchFamily="18" charset="0"/>
              <a:cs typeface="Times New Roman" pitchFamily="18" charset="0"/>
            </a:endParaRPr>
          </a:p>
          <a:p>
            <a:pPr marL="0" indent="0" eaLnBrk="1" hangingPunct="1">
              <a:lnSpc>
                <a:spcPct val="80000"/>
              </a:lnSpc>
              <a:buNone/>
            </a:pPr>
            <a:r>
              <a:rPr lang="en-US" altLang="en-US" sz="2200" dirty="0">
                <a:latin typeface="Cambria" panose="02040503050406030204" pitchFamily="18" charset="0"/>
                <a:cs typeface="Times New Roman" pitchFamily="18" charset="0"/>
              </a:rPr>
              <a:t>The /dev/sda4 partition is an extended partition. The only thing that is placed in this extended partition are additional partitions, logical partitions. </a:t>
            </a:r>
          </a:p>
          <a:p>
            <a:pPr marL="0" indent="0" eaLnBrk="1" hangingPunct="1">
              <a:lnSpc>
                <a:spcPct val="80000"/>
              </a:lnSpc>
              <a:buNone/>
            </a:pPr>
            <a:endParaRPr lang="en-US" altLang="en-US" sz="2200" dirty="0">
              <a:latin typeface="Cambria" panose="02040503050406030204" pitchFamily="18" charset="0"/>
              <a:cs typeface="Times New Roman" pitchFamily="18" charset="0"/>
            </a:endParaRPr>
          </a:p>
          <a:p>
            <a:pPr marL="0" indent="0" eaLnBrk="1" hangingPunct="1">
              <a:lnSpc>
                <a:spcPct val="80000"/>
              </a:lnSpc>
              <a:buNone/>
            </a:pPr>
            <a:r>
              <a:rPr lang="en-US" altLang="en-US" sz="2200" dirty="0">
                <a:latin typeface="Cambria" panose="02040503050406030204" pitchFamily="18" charset="0"/>
                <a:cs typeface="Times New Roman" pitchFamily="18" charset="0"/>
              </a:rPr>
              <a:t>Depending upon the type of hard disk and kernel configuration, Linux can access a maximum of either 15 or 63 total partitions when extended partitions are used.</a:t>
            </a:r>
          </a:p>
          <a:p>
            <a:pPr marL="0" indent="0" eaLnBrk="1" hangingPunct="1">
              <a:lnSpc>
                <a:spcPct val="80000"/>
              </a:lnSpc>
              <a:buNone/>
            </a:pPr>
            <a:endParaRPr lang="en-US" altLang="en-US" sz="2200" dirty="0">
              <a:latin typeface="Cambria" panose="02040503050406030204"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073635"/>
            <a:ext cx="550701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EE44968-3C44-4A5E-9ACA-728079E9D092}" type="slidenum">
              <a:rPr lang="en-US" altLang="en-US">
                <a:latin typeface="Cambria" panose="02040503050406030204" pitchFamily="18" charset="0"/>
              </a:rPr>
              <a:pPr eaLnBrk="1" hangingPunct="1"/>
              <a:t>14</a:t>
            </a:fld>
            <a:endParaRPr lang="en-US" altLang="en-US">
              <a:latin typeface="Cambria" panose="02040503050406030204" pitchFamily="18" charset="0"/>
            </a:endParaRPr>
          </a:p>
        </p:txBody>
      </p:sp>
      <p:sp>
        <p:nvSpPr>
          <p:cNvPr id="9219" name="Rectangle 2"/>
          <p:cNvSpPr>
            <a:spLocks noGrp="1" noChangeArrowheads="1"/>
          </p:cNvSpPr>
          <p:nvPr>
            <p:ph type="title"/>
          </p:nvPr>
        </p:nvSpPr>
        <p:spPr/>
        <p:txBody>
          <a:bodyPr/>
          <a:lstStyle/>
          <a:p>
            <a:pPr eaLnBrk="1" hangingPunct="1"/>
            <a:r>
              <a:rPr lang="en-US" sz="3200" dirty="0">
                <a:latin typeface="Cambria" panose="02040503050406030204" pitchFamily="18" charset="0"/>
              </a:rPr>
              <a:t>Partition Limitations</a:t>
            </a:r>
            <a:endParaRPr lang="en-US" altLang="en-US" sz="3300" dirty="0">
              <a:latin typeface="Cambria" panose="02040503050406030204" pitchFamily="18" charset="0"/>
              <a:cs typeface="Times New Roman" pitchFamily="18" charset="0"/>
            </a:endParaRPr>
          </a:p>
        </p:txBody>
      </p:sp>
      <p:sp>
        <p:nvSpPr>
          <p:cNvPr id="9220" name="Rectangle 3"/>
          <p:cNvSpPr>
            <a:spLocks noGrp="1" noChangeArrowheads="1"/>
          </p:cNvSpPr>
          <p:nvPr>
            <p:ph type="body" idx="1"/>
          </p:nvPr>
        </p:nvSpPr>
        <p:spPr>
          <a:xfrm>
            <a:off x="609600" y="1292225"/>
            <a:ext cx="7924800" cy="4953000"/>
          </a:xfrm>
        </p:spPr>
        <p:txBody>
          <a:bodyPr/>
          <a:lstStyle/>
          <a:p>
            <a:pPr marL="0" indent="0" eaLnBrk="1" hangingPunct="1">
              <a:lnSpc>
                <a:spcPct val="80000"/>
              </a:lnSpc>
              <a:buNone/>
            </a:pPr>
            <a:endParaRPr lang="en-US" altLang="en-US" sz="2200" dirty="0">
              <a:latin typeface="Cambria" panose="02040503050406030204" pitchFamily="18" charset="0"/>
              <a:cs typeface="Times New Roman" pitchFamily="18" charset="0"/>
            </a:endParaRPr>
          </a:p>
          <a:p>
            <a:pPr marL="0" indent="0" eaLnBrk="1" hangingPunct="1">
              <a:lnSpc>
                <a:spcPct val="80000"/>
              </a:lnSpc>
              <a:buNone/>
            </a:pPr>
            <a:r>
              <a:rPr lang="en-US" altLang="en-US" sz="2200" dirty="0">
                <a:latin typeface="Cambria" panose="02040503050406030204" pitchFamily="18" charset="0"/>
                <a:cs typeface="Times New Roman" pitchFamily="18" charset="0"/>
              </a:rPr>
              <a:t>Recently, administrators have begun to use a different type of partitioning technology known as Globally Unique Identifier (GUID) designed to replace traditional MBR partitioning. </a:t>
            </a:r>
          </a:p>
          <a:p>
            <a:pPr marL="0" indent="0" eaLnBrk="1" hangingPunct="1">
              <a:lnSpc>
                <a:spcPct val="80000"/>
              </a:lnSpc>
              <a:buNone/>
            </a:pPr>
            <a:r>
              <a:rPr lang="en-US" altLang="en-US" sz="2200" dirty="0">
                <a:latin typeface="Cambria" panose="02040503050406030204" pitchFamily="18" charset="0"/>
                <a:cs typeface="Times New Roman" pitchFamily="18" charset="0"/>
              </a:rPr>
              <a:t>This new partitioning is available if the system supports the Unified Extensible Firmware (UEFI).</a:t>
            </a:r>
          </a:p>
          <a:p>
            <a:pPr marL="0" indent="0" eaLnBrk="1" hangingPunct="1">
              <a:lnSpc>
                <a:spcPct val="80000"/>
              </a:lnSpc>
              <a:buNone/>
            </a:pPr>
            <a:endParaRPr lang="en-US" altLang="en-US" sz="2200" dirty="0">
              <a:latin typeface="Cambria" panose="02040503050406030204" pitchFamily="18" charset="0"/>
              <a:cs typeface="Times New Roman" pitchFamily="18" charset="0"/>
            </a:endParaRPr>
          </a:p>
          <a:p>
            <a:pPr marL="0" indent="0" eaLnBrk="1" hangingPunct="1">
              <a:lnSpc>
                <a:spcPct val="80000"/>
              </a:lnSpc>
              <a:buNone/>
            </a:pPr>
            <a:r>
              <a:rPr lang="en-US" altLang="en-US" sz="2200" dirty="0">
                <a:latin typeface="Cambria" panose="02040503050406030204" pitchFamily="18" charset="0"/>
                <a:cs typeface="Times New Roman" pitchFamily="18" charset="0"/>
              </a:rPr>
              <a:t>The GUID Partition Table (GPT) supports much larger disks with up to 9 ZB in size. Extended and logical partitions are not used with GPT; instead all partitions are the same and GPT supports a maximum of 128 partitions per disk.</a:t>
            </a:r>
          </a:p>
          <a:p>
            <a:pPr marL="0" indent="0" eaLnBrk="1" hangingPunct="1">
              <a:lnSpc>
                <a:spcPct val="80000"/>
              </a:lnSpc>
              <a:buNone/>
            </a:pPr>
            <a:endParaRPr lang="en-US" altLang="en-US" sz="2200" dirty="0">
              <a:latin typeface="Cambria" panose="02040503050406030204" pitchFamily="18" charset="0"/>
              <a:cs typeface="Times New Roman" pitchFamily="18" charset="0"/>
            </a:endParaRPr>
          </a:p>
          <a:p>
            <a:pPr marL="0" indent="0" eaLnBrk="1" hangingPunct="1">
              <a:lnSpc>
                <a:spcPct val="80000"/>
              </a:lnSpc>
              <a:buNone/>
            </a:pPr>
            <a:r>
              <a:rPr lang="en-US" altLang="en-US" sz="2200" dirty="0">
                <a:latin typeface="Cambria" panose="02040503050406030204" pitchFamily="18" charset="0"/>
                <a:cs typeface="Times New Roman" pitchFamily="18" charset="0"/>
              </a:rPr>
              <a:t>In addition to MBR and GPT partition tables, there are other methods for dividing up the disk, including Berkeley Software Distribution (BSD) Unix Labels, Apple Partition Maps, and others.</a:t>
            </a:r>
          </a:p>
        </p:txBody>
      </p:sp>
    </p:spTree>
    <p:extLst>
      <p:ext uri="{BB962C8B-B14F-4D97-AF65-F5344CB8AC3E}">
        <p14:creationId xmlns:p14="http://schemas.microsoft.com/office/powerpoint/2010/main" val="397362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EE44968-3C44-4A5E-9ACA-728079E9D092}" type="slidenum">
              <a:rPr lang="en-US" altLang="en-US">
                <a:latin typeface="Cambria" panose="02040503050406030204" pitchFamily="18" charset="0"/>
              </a:rPr>
              <a:pPr eaLnBrk="1" hangingPunct="1"/>
              <a:t>15</a:t>
            </a:fld>
            <a:endParaRPr lang="en-US" altLang="en-US">
              <a:latin typeface="Cambria" panose="02040503050406030204" pitchFamily="18" charset="0"/>
            </a:endParaRPr>
          </a:p>
        </p:txBody>
      </p:sp>
      <p:sp>
        <p:nvSpPr>
          <p:cNvPr id="9219" name="Rectangle 2"/>
          <p:cNvSpPr>
            <a:spLocks noGrp="1" noChangeArrowheads="1"/>
          </p:cNvSpPr>
          <p:nvPr>
            <p:ph type="title"/>
          </p:nvPr>
        </p:nvSpPr>
        <p:spPr>
          <a:xfrm>
            <a:off x="457200" y="274638"/>
            <a:ext cx="8686800" cy="1143000"/>
          </a:xfrm>
        </p:spPr>
        <p:txBody>
          <a:bodyPr/>
          <a:lstStyle/>
          <a:p>
            <a:pPr eaLnBrk="1" hangingPunct="1"/>
            <a:r>
              <a:rPr lang="en-US" sz="3200" dirty="0">
                <a:latin typeface="Cambria" panose="02040503050406030204" pitchFamily="18" charset="0"/>
              </a:rPr>
              <a:t>GUID/GPT (Globally Unique Identifier - GUID Partition Table)</a:t>
            </a:r>
            <a:endParaRPr lang="en-US" altLang="en-US" sz="3300" dirty="0">
              <a:latin typeface="Cambria" panose="02040503050406030204" pitchFamily="18" charset="0"/>
              <a:cs typeface="Times New Roman" pitchFamily="18" charset="0"/>
            </a:endParaRPr>
          </a:p>
        </p:txBody>
      </p:sp>
      <p:sp>
        <p:nvSpPr>
          <p:cNvPr id="9220" name="Rectangle 3"/>
          <p:cNvSpPr>
            <a:spLocks noGrp="1" noChangeArrowheads="1"/>
          </p:cNvSpPr>
          <p:nvPr>
            <p:ph type="body" idx="1"/>
          </p:nvPr>
        </p:nvSpPr>
        <p:spPr>
          <a:xfrm>
            <a:off x="457200" y="1676400"/>
            <a:ext cx="7924800" cy="4724400"/>
          </a:xfrm>
        </p:spPr>
        <p:txBody>
          <a:bodyPr/>
          <a:lstStyle/>
          <a:p>
            <a:pPr marL="0" indent="0" algn="ctr" eaLnBrk="1" hangingPunct="1">
              <a:lnSpc>
                <a:spcPct val="80000"/>
              </a:lnSpc>
              <a:buNone/>
            </a:pPr>
            <a:r>
              <a:rPr lang="en-US" altLang="en-US" sz="2200" b="1" dirty="0">
                <a:latin typeface="Cambria" panose="02040503050406030204" pitchFamily="18" charset="0"/>
                <a:cs typeface="Times New Roman" pitchFamily="18" charset="0"/>
              </a:rPr>
              <a:t> GPT vs. MBR</a:t>
            </a:r>
          </a:p>
        </p:txBody>
      </p:sp>
      <p:graphicFrame>
        <p:nvGraphicFramePr>
          <p:cNvPr id="3" name="Table 2">
            <a:extLst>
              <a:ext uri="{FF2B5EF4-FFF2-40B4-BE49-F238E27FC236}">
                <a16:creationId xmlns:a16="http://schemas.microsoft.com/office/drawing/2014/main" id="{5E344F1E-3D5F-4589-9516-FE7BBF85CB1E}"/>
              </a:ext>
            </a:extLst>
          </p:cNvPr>
          <p:cNvGraphicFramePr>
            <a:graphicFrameLocks noGrp="1"/>
          </p:cNvGraphicFramePr>
          <p:nvPr>
            <p:extLst>
              <p:ext uri="{D42A27DB-BD31-4B8C-83A1-F6EECF244321}">
                <p14:modId xmlns:p14="http://schemas.microsoft.com/office/powerpoint/2010/main" val="459999743"/>
              </p:ext>
            </p:extLst>
          </p:nvPr>
        </p:nvGraphicFramePr>
        <p:xfrm>
          <a:off x="457200" y="2171540"/>
          <a:ext cx="8229600" cy="4415811"/>
        </p:xfrm>
        <a:graphic>
          <a:graphicData uri="http://schemas.openxmlformats.org/drawingml/2006/table">
            <a:tbl>
              <a:tblPr/>
              <a:tblGrid>
                <a:gridCol w="2743200">
                  <a:extLst>
                    <a:ext uri="{9D8B030D-6E8A-4147-A177-3AD203B41FA5}">
                      <a16:colId xmlns:a16="http://schemas.microsoft.com/office/drawing/2014/main" val="2764638634"/>
                    </a:ext>
                  </a:extLst>
                </a:gridCol>
                <a:gridCol w="2743200">
                  <a:extLst>
                    <a:ext uri="{9D8B030D-6E8A-4147-A177-3AD203B41FA5}">
                      <a16:colId xmlns:a16="http://schemas.microsoft.com/office/drawing/2014/main" val="2589837693"/>
                    </a:ext>
                  </a:extLst>
                </a:gridCol>
                <a:gridCol w="2743200">
                  <a:extLst>
                    <a:ext uri="{9D8B030D-6E8A-4147-A177-3AD203B41FA5}">
                      <a16:colId xmlns:a16="http://schemas.microsoft.com/office/drawing/2014/main" val="2880413194"/>
                    </a:ext>
                  </a:extLst>
                </a:gridCol>
              </a:tblGrid>
              <a:tr h="432504">
                <a:tc>
                  <a:txBody>
                    <a:bodyPr/>
                    <a:lstStyle/>
                    <a:p>
                      <a:pPr algn="ctr"/>
                      <a:r>
                        <a:rPr lang="ro-RO" b="1" dirty="0">
                          <a:latin typeface="Cambria" panose="02040503050406030204" pitchFamily="18" charset="0"/>
                          <a:ea typeface="Cambria" panose="02040503050406030204" pitchFamily="18" charset="0"/>
                        </a:rPr>
                        <a:t>C</a:t>
                      </a:r>
                      <a:r>
                        <a:rPr lang="en-US" b="1" dirty="0">
                          <a:latin typeface="Cambria" panose="02040503050406030204" pitchFamily="18" charset="0"/>
                          <a:ea typeface="Cambria" panose="02040503050406030204" pitchFamily="18" charset="0"/>
                        </a:rPr>
                        <a:t>h</a:t>
                      </a:r>
                      <a:r>
                        <a:rPr lang="ro-RO" b="1" dirty="0" err="1">
                          <a:latin typeface="Cambria" panose="02040503050406030204" pitchFamily="18" charset="0"/>
                          <a:ea typeface="Cambria" panose="02040503050406030204" pitchFamily="18" charset="0"/>
                        </a:rPr>
                        <a:t>aracteristi</a:t>
                      </a:r>
                      <a:r>
                        <a:rPr lang="en-US" b="1" dirty="0">
                          <a:latin typeface="Cambria" panose="02040503050406030204" pitchFamily="18" charset="0"/>
                          <a:ea typeface="Cambria" panose="02040503050406030204" pitchFamily="18" charset="0"/>
                        </a:rPr>
                        <a:t>cs</a:t>
                      </a:r>
                      <a:endParaRPr lang="ro-RO" b="1" dirty="0">
                        <a:latin typeface="Cambria" panose="02040503050406030204" pitchFamily="18" charset="0"/>
                        <a:ea typeface="Cambria" panose="02040503050406030204" pitchFamily="18" charset="0"/>
                      </a:endParaRPr>
                    </a:p>
                  </a:txBody>
                  <a:tcPr anchor="ctr">
                    <a:lnL>
                      <a:noFill/>
                    </a:lnL>
                    <a:lnR>
                      <a:noFill/>
                    </a:lnR>
                    <a:lnT>
                      <a:noFill/>
                    </a:lnT>
                    <a:lnB>
                      <a:noFill/>
                    </a:lnB>
                  </a:tcPr>
                </a:tc>
                <a:tc>
                  <a:txBody>
                    <a:bodyPr/>
                    <a:lstStyle/>
                    <a:p>
                      <a:pPr algn="ctr"/>
                      <a:r>
                        <a:rPr lang="ro-RO" b="1" dirty="0">
                          <a:latin typeface="Cambria" panose="02040503050406030204" pitchFamily="18" charset="0"/>
                          <a:ea typeface="Cambria" panose="02040503050406030204" pitchFamily="18" charset="0"/>
                        </a:rPr>
                        <a:t>MBR</a:t>
                      </a:r>
                    </a:p>
                  </a:txBody>
                  <a:tcPr anchor="ctr">
                    <a:lnL>
                      <a:noFill/>
                    </a:lnL>
                    <a:lnR>
                      <a:noFill/>
                    </a:lnR>
                    <a:lnT>
                      <a:noFill/>
                    </a:lnT>
                    <a:lnB>
                      <a:noFill/>
                    </a:lnB>
                  </a:tcPr>
                </a:tc>
                <a:tc>
                  <a:txBody>
                    <a:bodyPr/>
                    <a:lstStyle/>
                    <a:p>
                      <a:pPr algn="ctr"/>
                      <a:r>
                        <a:rPr lang="ro-RO" b="1" dirty="0">
                          <a:latin typeface="Cambria" panose="02040503050406030204" pitchFamily="18" charset="0"/>
                          <a:ea typeface="Cambria" panose="02040503050406030204" pitchFamily="18" charset="0"/>
                        </a:rPr>
                        <a:t>GPT</a:t>
                      </a:r>
                    </a:p>
                  </a:txBody>
                  <a:tcPr anchor="ctr">
                    <a:lnL>
                      <a:noFill/>
                    </a:lnL>
                    <a:lnR>
                      <a:noFill/>
                    </a:lnR>
                    <a:lnT>
                      <a:noFill/>
                    </a:lnT>
                    <a:lnB>
                      <a:noFill/>
                    </a:lnB>
                  </a:tcPr>
                </a:tc>
                <a:extLst>
                  <a:ext uri="{0D108BD9-81ED-4DB2-BD59-A6C34878D82A}">
                    <a16:rowId xmlns:a16="http://schemas.microsoft.com/office/drawing/2014/main" val="1534091643"/>
                  </a:ext>
                </a:extLst>
              </a:tr>
              <a:tr h="756881">
                <a:tc>
                  <a:txBody>
                    <a:bodyPr/>
                    <a:lstStyle/>
                    <a:p>
                      <a:r>
                        <a:rPr lang="en-US" dirty="0">
                          <a:latin typeface="Cambria" panose="02040503050406030204" pitchFamily="18" charset="0"/>
                          <a:ea typeface="Cambria" panose="02040503050406030204" pitchFamily="18" charset="0"/>
                        </a:rPr>
                        <a:t>Maximum no of partitions</a:t>
                      </a:r>
                      <a:endParaRPr lang="ro-RO" dirty="0">
                        <a:latin typeface="Cambria" panose="02040503050406030204" pitchFamily="18" charset="0"/>
                        <a:ea typeface="Cambria" panose="02040503050406030204" pitchFamily="18" charset="0"/>
                      </a:endParaRPr>
                    </a:p>
                  </a:txBody>
                  <a:tcPr anchor="ctr">
                    <a:lnL>
                      <a:noFill/>
                    </a:lnL>
                    <a:lnR>
                      <a:noFill/>
                    </a:lnR>
                    <a:lnT>
                      <a:noFill/>
                    </a:lnT>
                    <a:lnB>
                      <a:noFill/>
                    </a:lnB>
                  </a:tcPr>
                </a:tc>
                <a:tc>
                  <a:txBody>
                    <a:bodyPr/>
                    <a:lstStyle/>
                    <a:p>
                      <a:r>
                        <a:rPr lang="ro-RO" dirty="0">
                          <a:latin typeface="Cambria" panose="02040503050406030204" pitchFamily="18" charset="0"/>
                          <a:ea typeface="Cambria" panose="02040503050406030204" pitchFamily="18" charset="0"/>
                        </a:rPr>
                        <a:t>4 primar</a:t>
                      </a:r>
                      <a:r>
                        <a:rPr lang="en-US" dirty="0">
                          <a:latin typeface="Cambria" panose="02040503050406030204" pitchFamily="18" charset="0"/>
                          <a:ea typeface="Cambria" panose="02040503050406030204" pitchFamily="18" charset="0"/>
                        </a:rPr>
                        <a:t>y</a:t>
                      </a:r>
                      <a:r>
                        <a:rPr lang="ro-RO"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or</a:t>
                      </a:r>
                      <a:r>
                        <a:rPr lang="ro-RO" dirty="0">
                          <a:latin typeface="Cambria" panose="02040503050406030204" pitchFamily="18" charset="0"/>
                          <a:ea typeface="Cambria" panose="02040503050406030204" pitchFamily="18" charset="0"/>
                        </a:rPr>
                        <a:t> 3 + 1 </a:t>
                      </a:r>
                      <a:r>
                        <a:rPr lang="ro-RO" dirty="0" err="1">
                          <a:latin typeface="Cambria" panose="02040503050406030204" pitchFamily="18" charset="0"/>
                          <a:ea typeface="Cambria" panose="02040503050406030204" pitchFamily="18" charset="0"/>
                        </a:rPr>
                        <a:t>ext</a:t>
                      </a:r>
                      <a:r>
                        <a:rPr lang="en-US" dirty="0">
                          <a:latin typeface="Cambria" panose="02040503050406030204" pitchFamily="18" charset="0"/>
                          <a:ea typeface="Cambria" panose="02040503050406030204" pitchFamily="18" charset="0"/>
                        </a:rPr>
                        <a:t>ended</a:t>
                      </a:r>
                      <a:r>
                        <a:rPr lang="ro-RO" dirty="0">
                          <a:latin typeface="Cambria" panose="02040503050406030204" pitchFamily="18" charset="0"/>
                          <a:ea typeface="Cambria" panose="02040503050406030204" pitchFamily="18" charset="0"/>
                        </a:rPr>
                        <a:t>)</a:t>
                      </a:r>
                    </a:p>
                  </a:txBody>
                  <a:tcPr anchor="ctr">
                    <a:lnL>
                      <a:noFill/>
                    </a:lnL>
                    <a:lnR>
                      <a:noFill/>
                    </a:lnR>
                    <a:lnT>
                      <a:noFill/>
                    </a:lnT>
                    <a:lnB>
                      <a:noFill/>
                    </a:lnB>
                  </a:tcPr>
                </a:tc>
                <a:tc>
                  <a:txBody>
                    <a:bodyPr/>
                    <a:lstStyle/>
                    <a:p>
                      <a:r>
                        <a:rPr lang="ro-RO" dirty="0">
                          <a:latin typeface="Cambria" panose="02040503050406030204" pitchFamily="18" charset="0"/>
                          <a:ea typeface="Cambria" panose="02040503050406030204" pitchFamily="18" charset="0"/>
                        </a:rPr>
                        <a:t>128 part</a:t>
                      </a:r>
                      <a:r>
                        <a:rPr lang="en-US" dirty="0" err="1">
                          <a:latin typeface="Cambria" panose="02040503050406030204" pitchFamily="18" charset="0"/>
                          <a:ea typeface="Cambria" panose="02040503050406030204" pitchFamily="18" charset="0"/>
                        </a:rPr>
                        <a:t>itions</a:t>
                      </a:r>
                      <a:r>
                        <a:rPr lang="ro-RO"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on</a:t>
                      </a:r>
                      <a:r>
                        <a:rPr lang="ro-RO" dirty="0">
                          <a:latin typeface="Cambria" panose="02040503050406030204" pitchFamily="18" charset="0"/>
                          <a:ea typeface="Cambria" panose="02040503050406030204" pitchFamily="18" charset="0"/>
                        </a:rPr>
                        <a:t> Windows)</a:t>
                      </a:r>
                    </a:p>
                  </a:txBody>
                  <a:tcPr anchor="ctr">
                    <a:lnL>
                      <a:noFill/>
                    </a:lnL>
                    <a:lnR>
                      <a:noFill/>
                    </a:lnR>
                    <a:lnT>
                      <a:noFill/>
                    </a:lnT>
                    <a:lnB>
                      <a:noFill/>
                    </a:lnB>
                  </a:tcPr>
                </a:tc>
                <a:extLst>
                  <a:ext uri="{0D108BD9-81ED-4DB2-BD59-A6C34878D82A}">
                    <a16:rowId xmlns:a16="http://schemas.microsoft.com/office/drawing/2014/main" val="1609290135"/>
                  </a:ext>
                </a:extLst>
              </a:tr>
              <a:tr h="756881">
                <a:tc>
                  <a:txBody>
                    <a:bodyPr/>
                    <a:lstStyle/>
                    <a:p>
                      <a:r>
                        <a:rPr lang="ro-RO" dirty="0">
                          <a:latin typeface="Cambria" panose="02040503050406030204" pitchFamily="18" charset="0"/>
                          <a:ea typeface="Cambria" panose="02040503050406030204" pitchFamily="18" charset="0"/>
                        </a:rPr>
                        <a:t>Disk</a:t>
                      </a:r>
                      <a:r>
                        <a:rPr lang="en-US" dirty="0">
                          <a:latin typeface="Cambria" panose="02040503050406030204" pitchFamily="18" charset="0"/>
                          <a:ea typeface="Cambria" panose="02040503050406030204" pitchFamily="18" charset="0"/>
                        </a:rPr>
                        <a:t> – max dimension</a:t>
                      </a:r>
                      <a:endParaRPr lang="ro-RO" dirty="0">
                        <a:latin typeface="Cambria" panose="02040503050406030204" pitchFamily="18" charset="0"/>
                        <a:ea typeface="Cambria" panose="02040503050406030204" pitchFamily="18" charset="0"/>
                      </a:endParaRPr>
                    </a:p>
                  </a:txBody>
                  <a:tcPr anchor="ctr">
                    <a:lnL>
                      <a:noFill/>
                    </a:lnL>
                    <a:lnR>
                      <a:noFill/>
                    </a:lnR>
                    <a:lnT>
                      <a:noFill/>
                    </a:lnT>
                    <a:lnB>
                      <a:noFill/>
                    </a:lnB>
                  </a:tcPr>
                </a:tc>
                <a:tc>
                  <a:txBody>
                    <a:bodyPr/>
                    <a:lstStyle/>
                    <a:p>
                      <a:r>
                        <a:rPr lang="ro-RO" dirty="0">
                          <a:latin typeface="Cambria" panose="02040503050406030204" pitchFamily="18" charset="0"/>
                          <a:ea typeface="Cambria" panose="02040503050406030204" pitchFamily="18" charset="0"/>
                        </a:rPr>
                        <a:t>2 TB</a:t>
                      </a:r>
                    </a:p>
                  </a:txBody>
                  <a:tcPr anchor="ctr">
                    <a:lnL>
                      <a:noFill/>
                    </a:lnL>
                    <a:lnR>
                      <a:noFill/>
                    </a:lnR>
                    <a:lnT>
                      <a:noFill/>
                    </a:lnT>
                    <a:lnB>
                      <a:noFill/>
                    </a:lnB>
                  </a:tcPr>
                </a:tc>
                <a:tc>
                  <a:txBody>
                    <a:bodyPr/>
                    <a:lstStyle/>
                    <a:p>
                      <a:r>
                        <a:rPr lang="ro-RO" dirty="0">
                          <a:latin typeface="Cambria" panose="02040503050406030204" pitchFamily="18" charset="0"/>
                          <a:ea typeface="Cambria" panose="02040503050406030204" pitchFamily="18" charset="0"/>
                        </a:rPr>
                        <a:t>T</a:t>
                      </a:r>
                      <a:r>
                        <a:rPr lang="en-US" dirty="0" err="1">
                          <a:latin typeface="Cambria" panose="02040503050406030204" pitchFamily="18" charset="0"/>
                          <a:ea typeface="Cambria" panose="02040503050406030204" pitchFamily="18" charset="0"/>
                        </a:rPr>
                        <a:t>heoretically</a:t>
                      </a:r>
                      <a:r>
                        <a:rPr lang="ro-RO" dirty="0">
                          <a:latin typeface="Cambria" panose="02040503050406030204" pitchFamily="18" charset="0"/>
                          <a:ea typeface="Cambria" panose="02040503050406030204" pitchFamily="18" charset="0"/>
                        </a:rPr>
                        <a:t>: 9.4 ZB (</a:t>
                      </a:r>
                      <a:r>
                        <a:rPr lang="ro-RO" dirty="0" err="1">
                          <a:latin typeface="Cambria" panose="02040503050406030204" pitchFamily="18" charset="0"/>
                          <a:ea typeface="Cambria" panose="02040503050406030204" pitchFamily="18" charset="0"/>
                        </a:rPr>
                        <a:t>zettabytes</a:t>
                      </a:r>
                      <a:r>
                        <a:rPr lang="ro-RO" dirty="0">
                          <a:latin typeface="Cambria" panose="02040503050406030204" pitchFamily="18" charset="0"/>
                          <a:ea typeface="Cambria" panose="02040503050406030204" pitchFamily="18" charset="0"/>
                        </a:rPr>
                        <a:t>)</a:t>
                      </a:r>
                    </a:p>
                  </a:txBody>
                  <a:tcPr anchor="ctr">
                    <a:lnL>
                      <a:noFill/>
                    </a:lnL>
                    <a:lnR>
                      <a:noFill/>
                    </a:lnR>
                    <a:lnT>
                      <a:noFill/>
                    </a:lnT>
                    <a:lnB>
                      <a:noFill/>
                    </a:lnB>
                  </a:tcPr>
                </a:tc>
                <a:extLst>
                  <a:ext uri="{0D108BD9-81ED-4DB2-BD59-A6C34878D82A}">
                    <a16:rowId xmlns:a16="http://schemas.microsoft.com/office/drawing/2014/main" val="3731032689"/>
                  </a:ext>
                </a:extLst>
              </a:tr>
              <a:tr h="756881">
                <a:tc>
                  <a:txBody>
                    <a:bodyPr/>
                    <a:lstStyle/>
                    <a:p>
                      <a:r>
                        <a:rPr lang="ro-RO" dirty="0" err="1">
                          <a:latin typeface="Cambria" panose="02040503050406030204" pitchFamily="18" charset="0"/>
                          <a:ea typeface="Cambria" panose="02040503050406030204" pitchFamily="18" charset="0"/>
                        </a:rPr>
                        <a:t>Redund</a:t>
                      </a:r>
                      <a:r>
                        <a:rPr lang="en-US" dirty="0" err="1">
                          <a:latin typeface="Cambria" panose="02040503050406030204" pitchFamily="18" charset="0"/>
                          <a:ea typeface="Cambria" panose="02040503050406030204" pitchFamily="18" charset="0"/>
                        </a:rPr>
                        <a:t>ancy</a:t>
                      </a:r>
                      <a:endParaRPr lang="ro-RO" dirty="0">
                        <a:latin typeface="Cambria" panose="02040503050406030204" pitchFamily="18" charset="0"/>
                        <a:ea typeface="Cambria" panose="02040503050406030204" pitchFamily="18" charset="0"/>
                      </a:endParaRPr>
                    </a:p>
                  </a:txBody>
                  <a:tcPr anchor="ctr">
                    <a:lnL>
                      <a:noFill/>
                    </a:lnL>
                    <a:lnR>
                      <a:noFill/>
                    </a:lnR>
                    <a:lnT>
                      <a:noFill/>
                    </a:lnT>
                    <a:lnB>
                      <a:noFill/>
                    </a:lnB>
                  </a:tcPr>
                </a:tc>
                <a:tc>
                  <a:txBody>
                    <a:bodyPr/>
                    <a:lstStyle/>
                    <a:p>
                      <a:r>
                        <a:rPr lang="ro-RO" dirty="0">
                          <a:latin typeface="Cambria" panose="02040503050406030204" pitchFamily="18" charset="0"/>
                          <a:ea typeface="Cambria" panose="02040503050406030204" pitchFamily="18" charset="0"/>
                        </a:rPr>
                        <a:t>N</a:t>
                      </a:r>
                      <a:r>
                        <a:rPr lang="en-US" dirty="0">
                          <a:latin typeface="Cambria" panose="02040503050406030204" pitchFamily="18" charset="0"/>
                          <a:ea typeface="Cambria" panose="02040503050406030204" pitchFamily="18" charset="0"/>
                        </a:rPr>
                        <a:t>o</a:t>
                      </a:r>
                      <a:endParaRPr lang="ro-RO" dirty="0">
                        <a:latin typeface="Cambria" panose="02040503050406030204" pitchFamily="18" charset="0"/>
                        <a:ea typeface="Cambria" panose="02040503050406030204" pitchFamily="18" charset="0"/>
                      </a:endParaRPr>
                    </a:p>
                  </a:txBody>
                  <a:tcPr anchor="ctr">
                    <a:lnL>
                      <a:noFill/>
                    </a:lnL>
                    <a:lnR>
                      <a:noFill/>
                    </a:lnR>
                    <a:lnT>
                      <a:noFill/>
                    </a:lnT>
                    <a:lnB>
                      <a:noFill/>
                    </a:lnB>
                  </a:tcPr>
                </a:tc>
                <a:tc>
                  <a:txBody>
                    <a:bodyPr/>
                    <a:lstStyle/>
                    <a:p>
                      <a:r>
                        <a:rPr lang="pt-BR" dirty="0">
                          <a:latin typeface="Cambria" panose="02040503050406030204" pitchFamily="18" charset="0"/>
                          <a:ea typeface="Cambria" panose="02040503050406030204" pitchFamily="18" charset="0"/>
                        </a:rPr>
                        <a:t>Yes – it has backup copies of the table</a:t>
                      </a:r>
                    </a:p>
                  </a:txBody>
                  <a:tcPr anchor="ctr">
                    <a:lnL>
                      <a:noFill/>
                    </a:lnL>
                    <a:lnR>
                      <a:noFill/>
                    </a:lnR>
                    <a:lnT>
                      <a:noFill/>
                    </a:lnT>
                    <a:lnB>
                      <a:noFill/>
                    </a:lnB>
                  </a:tcPr>
                </a:tc>
                <a:extLst>
                  <a:ext uri="{0D108BD9-81ED-4DB2-BD59-A6C34878D82A}">
                    <a16:rowId xmlns:a16="http://schemas.microsoft.com/office/drawing/2014/main" val="3458176765"/>
                  </a:ext>
                </a:extLst>
              </a:tr>
              <a:tr h="432504">
                <a:tc>
                  <a:txBody>
                    <a:bodyPr/>
                    <a:lstStyle/>
                    <a:p>
                      <a:r>
                        <a:rPr lang="en-US" dirty="0">
                          <a:latin typeface="Cambria" panose="02040503050406030204" pitchFamily="18" charset="0"/>
                          <a:ea typeface="Cambria" panose="02040503050406030204" pitchFamily="18" charset="0"/>
                        </a:rPr>
                        <a:t>Error checking</a:t>
                      </a:r>
                      <a:endParaRPr lang="ro-RO" dirty="0">
                        <a:latin typeface="Cambria" panose="02040503050406030204" pitchFamily="18" charset="0"/>
                        <a:ea typeface="Cambria" panose="02040503050406030204" pitchFamily="18" charset="0"/>
                      </a:endParaRPr>
                    </a:p>
                  </a:txBody>
                  <a:tcPr anchor="ctr">
                    <a:lnL>
                      <a:noFill/>
                    </a:lnL>
                    <a:lnR>
                      <a:noFill/>
                    </a:lnR>
                    <a:lnT>
                      <a:noFill/>
                    </a:lnT>
                    <a:lnB>
                      <a:noFill/>
                    </a:lnB>
                  </a:tcPr>
                </a:tc>
                <a:tc>
                  <a:txBody>
                    <a:bodyPr/>
                    <a:lstStyle/>
                    <a:p>
                      <a:r>
                        <a:rPr lang="en-US" dirty="0">
                          <a:latin typeface="Cambria" panose="02040503050406030204" pitchFamily="18" charset="0"/>
                          <a:ea typeface="Cambria" panose="02040503050406030204" pitchFamily="18" charset="0"/>
                        </a:rPr>
                        <a:t>No</a:t>
                      </a:r>
                      <a:endParaRPr lang="ro-RO" dirty="0">
                        <a:latin typeface="Cambria" panose="02040503050406030204" pitchFamily="18" charset="0"/>
                        <a:ea typeface="Cambria" panose="02040503050406030204" pitchFamily="18" charset="0"/>
                      </a:endParaRPr>
                    </a:p>
                  </a:txBody>
                  <a:tcPr anchor="ctr">
                    <a:lnL>
                      <a:noFill/>
                    </a:lnL>
                    <a:lnR>
                      <a:noFill/>
                    </a:lnR>
                    <a:lnT>
                      <a:noFill/>
                    </a:lnT>
                    <a:lnB>
                      <a:noFill/>
                    </a:lnB>
                  </a:tcPr>
                </a:tc>
                <a:tc>
                  <a:txBody>
                    <a:bodyPr/>
                    <a:lstStyle/>
                    <a:p>
                      <a:r>
                        <a:rPr lang="en-US" dirty="0">
                          <a:latin typeface="Cambria" panose="02040503050406030204" pitchFamily="18" charset="0"/>
                          <a:ea typeface="Cambria" panose="02040503050406030204" pitchFamily="18" charset="0"/>
                        </a:rPr>
                        <a:t>Yes</a:t>
                      </a:r>
                      <a:r>
                        <a:rPr lang="ro-RO" dirty="0">
                          <a:latin typeface="Cambria" panose="02040503050406030204" pitchFamily="18" charset="0"/>
                          <a:ea typeface="Cambria" panose="02040503050406030204" pitchFamily="18" charset="0"/>
                        </a:rPr>
                        <a:t> – </a:t>
                      </a:r>
                      <a:r>
                        <a:rPr lang="en-US" dirty="0">
                          <a:latin typeface="Cambria" panose="02040503050406030204" pitchFamily="18" charset="0"/>
                          <a:ea typeface="Cambria" panose="02040503050406030204" pitchFamily="18" charset="0"/>
                        </a:rPr>
                        <a:t>with</a:t>
                      </a:r>
                      <a:r>
                        <a:rPr lang="ro-RO" dirty="0">
                          <a:latin typeface="Cambria" panose="02040503050406030204" pitchFamily="18" charset="0"/>
                          <a:ea typeface="Cambria" panose="02040503050406030204" pitchFamily="18" charset="0"/>
                        </a:rPr>
                        <a:t> CRC32</a:t>
                      </a:r>
                    </a:p>
                  </a:txBody>
                  <a:tcPr anchor="ctr">
                    <a:lnL>
                      <a:noFill/>
                    </a:lnL>
                    <a:lnR>
                      <a:noFill/>
                    </a:lnR>
                    <a:lnT>
                      <a:noFill/>
                    </a:lnT>
                    <a:lnB>
                      <a:noFill/>
                    </a:lnB>
                  </a:tcPr>
                </a:tc>
                <a:extLst>
                  <a:ext uri="{0D108BD9-81ED-4DB2-BD59-A6C34878D82A}">
                    <a16:rowId xmlns:a16="http://schemas.microsoft.com/office/drawing/2014/main" val="2308505125"/>
                  </a:ext>
                </a:extLst>
              </a:tr>
              <a:tr h="432504">
                <a:tc>
                  <a:txBody>
                    <a:bodyPr/>
                    <a:lstStyle/>
                    <a:p>
                      <a:r>
                        <a:rPr lang="ro-RO" dirty="0">
                          <a:latin typeface="Cambria" panose="02040503050406030204" pitchFamily="18" charset="0"/>
                          <a:ea typeface="Cambria" panose="02040503050406030204" pitchFamily="18" charset="0"/>
                        </a:rPr>
                        <a:t>BIOS</a:t>
                      </a:r>
                      <a:r>
                        <a:rPr lang="en-US" dirty="0">
                          <a:latin typeface="Cambria" panose="02040503050406030204" pitchFamily="18" charset="0"/>
                          <a:ea typeface="Cambria" panose="02040503050406030204" pitchFamily="18" charset="0"/>
                        </a:rPr>
                        <a:t> compatible</a:t>
                      </a:r>
                      <a:endParaRPr lang="ro-RO" dirty="0">
                        <a:latin typeface="Cambria" panose="02040503050406030204" pitchFamily="18" charset="0"/>
                        <a:ea typeface="Cambria" panose="02040503050406030204" pitchFamily="18" charset="0"/>
                      </a:endParaRPr>
                    </a:p>
                  </a:txBody>
                  <a:tcPr anchor="ctr">
                    <a:lnL>
                      <a:noFill/>
                    </a:lnL>
                    <a:lnR>
                      <a:noFill/>
                    </a:lnR>
                    <a:lnT>
                      <a:noFill/>
                    </a:lnT>
                    <a:lnB>
                      <a:noFill/>
                    </a:lnB>
                  </a:tcPr>
                </a:tc>
                <a:tc>
                  <a:txBody>
                    <a:bodyPr/>
                    <a:lstStyle/>
                    <a:p>
                      <a:r>
                        <a:rPr lang="en-US" dirty="0">
                          <a:latin typeface="Cambria" panose="02040503050406030204" pitchFamily="18" charset="0"/>
                          <a:ea typeface="Cambria" panose="02040503050406030204" pitchFamily="18" charset="0"/>
                        </a:rPr>
                        <a:t>Yes</a:t>
                      </a:r>
                      <a:endParaRPr lang="ro-RO" dirty="0">
                        <a:latin typeface="Cambria" panose="02040503050406030204" pitchFamily="18" charset="0"/>
                        <a:ea typeface="Cambria" panose="02040503050406030204" pitchFamily="18" charset="0"/>
                      </a:endParaRPr>
                    </a:p>
                  </a:txBody>
                  <a:tcPr anchor="ctr">
                    <a:lnL>
                      <a:noFill/>
                    </a:lnL>
                    <a:lnR>
                      <a:noFill/>
                    </a:lnR>
                    <a:lnT>
                      <a:noFill/>
                    </a:lnT>
                    <a:lnB>
                      <a:noFill/>
                    </a:lnB>
                  </a:tcPr>
                </a:tc>
                <a:tc>
                  <a:txBody>
                    <a:bodyPr/>
                    <a:lstStyle/>
                    <a:p>
                      <a:r>
                        <a:rPr lang="ro-RO" dirty="0">
                          <a:latin typeface="Cambria" panose="02040503050406030204" pitchFamily="18" charset="0"/>
                          <a:ea typeface="Cambria" panose="02040503050406030204" pitchFamily="18" charset="0"/>
                        </a:rPr>
                        <a:t>N</a:t>
                      </a:r>
                      <a:r>
                        <a:rPr lang="en-US" dirty="0">
                          <a:latin typeface="Cambria" panose="02040503050406030204" pitchFamily="18" charset="0"/>
                          <a:ea typeface="Cambria" panose="02040503050406030204" pitchFamily="18" charset="0"/>
                        </a:rPr>
                        <a:t>o</a:t>
                      </a:r>
                      <a:r>
                        <a:rPr lang="ro-RO"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only</a:t>
                      </a:r>
                      <a:r>
                        <a:rPr lang="ro-RO" dirty="0">
                          <a:latin typeface="Cambria" panose="02040503050406030204" pitchFamily="18" charset="0"/>
                          <a:ea typeface="Cambria" panose="02040503050406030204" pitchFamily="18" charset="0"/>
                        </a:rPr>
                        <a:t> UEFI</a:t>
                      </a:r>
                      <a:r>
                        <a:rPr lang="en-US" dirty="0">
                          <a:latin typeface="Cambria" panose="02040503050406030204" pitchFamily="18" charset="0"/>
                          <a:ea typeface="Cambria" panose="02040503050406030204" pitchFamily="18" charset="0"/>
                        </a:rPr>
                        <a:t> compatible</a:t>
                      </a:r>
                      <a:r>
                        <a:rPr lang="ro-RO" dirty="0">
                          <a:latin typeface="Cambria" panose="02040503050406030204" pitchFamily="18" charset="0"/>
                          <a:ea typeface="Cambria" panose="02040503050406030204" pitchFamily="18" charset="0"/>
                        </a:rPr>
                        <a:t>)</a:t>
                      </a:r>
                    </a:p>
                  </a:txBody>
                  <a:tcPr anchor="ctr">
                    <a:lnL>
                      <a:noFill/>
                    </a:lnL>
                    <a:lnR>
                      <a:noFill/>
                    </a:lnR>
                    <a:lnT>
                      <a:noFill/>
                    </a:lnT>
                    <a:lnB>
                      <a:noFill/>
                    </a:lnB>
                  </a:tcPr>
                </a:tc>
                <a:extLst>
                  <a:ext uri="{0D108BD9-81ED-4DB2-BD59-A6C34878D82A}">
                    <a16:rowId xmlns:a16="http://schemas.microsoft.com/office/drawing/2014/main" val="3380264949"/>
                  </a:ext>
                </a:extLst>
              </a:tr>
              <a:tr h="432504">
                <a:tc>
                  <a:txBody>
                    <a:bodyPr/>
                    <a:lstStyle/>
                    <a:p>
                      <a:r>
                        <a:rPr lang="en-US" dirty="0">
                          <a:latin typeface="Cambria" panose="02040503050406030204" pitchFamily="18" charset="0"/>
                          <a:ea typeface="Cambria" panose="02040503050406030204" pitchFamily="18" charset="0"/>
                        </a:rPr>
                        <a:t>Needs special partition</a:t>
                      </a:r>
                      <a:endParaRPr lang="ro-RO" dirty="0">
                        <a:latin typeface="Cambria" panose="02040503050406030204" pitchFamily="18" charset="0"/>
                        <a:ea typeface="Cambria" panose="02040503050406030204" pitchFamily="18" charset="0"/>
                      </a:endParaRPr>
                    </a:p>
                  </a:txBody>
                  <a:tcPr anchor="ctr">
                    <a:lnL>
                      <a:noFill/>
                    </a:lnL>
                    <a:lnR>
                      <a:noFill/>
                    </a:lnR>
                    <a:lnT>
                      <a:noFill/>
                    </a:lnT>
                    <a:lnB>
                      <a:noFill/>
                    </a:lnB>
                  </a:tcPr>
                </a:tc>
                <a:tc>
                  <a:txBody>
                    <a:bodyPr/>
                    <a:lstStyle/>
                    <a:p>
                      <a:r>
                        <a:rPr lang="en-US" dirty="0">
                          <a:latin typeface="Cambria" panose="02040503050406030204" pitchFamily="18" charset="0"/>
                          <a:ea typeface="Cambria" panose="02040503050406030204" pitchFamily="18" charset="0"/>
                        </a:rPr>
                        <a:t>No</a:t>
                      </a:r>
                      <a:endParaRPr lang="ro-RO" dirty="0">
                        <a:latin typeface="Cambria" panose="02040503050406030204" pitchFamily="18" charset="0"/>
                        <a:ea typeface="Cambria" panose="02040503050406030204" pitchFamily="18" charset="0"/>
                      </a:endParaRPr>
                    </a:p>
                  </a:txBody>
                  <a:tcPr anchor="ctr">
                    <a:lnL>
                      <a:noFill/>
                    </a:lnL>
                    <a:lnR>
                      <a:noFill/>
                    </a:lnR>
                    <a:lnT>
                      <a:noFill/>
                    </a:lnT>
                    <a:lnB>
                      <a:noFill/>
                    </a:lnB>
                  </a:tcPr>
                </a:tc>
                <a:tc>
                  <a:txBody>
                    <a:bodyPr/>
                    <a:lstStyle/>
                    <a:p>
                      <a:r>
                        <a:rPr lang="en-US" dirty="0">
                          <a:latin typeface="Cambria" panose="02040503050406030204" pitchFamily="18" charset="0"/>
                          <a:ea typeface="Cambria" panose="02040503050406030204" pitchFamily="18" charset="0"/>
                        </a:rPr>
                        <a:t>Yes</a:t>
                      </a:r>
                      <a:r>
                        <a:rPr lang="ro-RO" dirty="0">
                          <a:latin typeface="Cambria" panose="02040503050406030204" pitchFamily="18" charset="0"/>
                          <a:ea typeface="Cambria" panose="02040503050406030204" pitchFamily="18" charset="0"/>
                        </a:rPr>
                        <a:t> –EFI</a:t>
                      </a:r>
                      <a:r>
                        <a:rPr lang="en-US" dirty="0">
                          <a:latin typeface="Cambria" panose="02040503050406030204" pitchFamily="18" charset="0"/>
                          <a:ea typeface="Cambria" panose="02040503050406030204" pitchFamily="18" charset="0"/>
                        </a:rPr>
                        <a:t> partition</a:t>
                      </a:r>
                      <a:r>
                        <a:rPr lang="ro-RO" dirty="0">
                          <a:latin typeface="Cambria" panose="02040503050406030204" pitchFamily="18" charset="0"/>
                          <a:ea typeface="Cambria" panose="02040503050406030204" pitchFamily="18" charset="0"/>
                        </a:rPr>
                        <a:t> (FAT32)</a:t>
                      </a:r>
                    </a:p>
                  </a:txBody>
                  <a:tcPr anchor="ctr">
                    <a:lnL>
                      <a:noFill/>
                    </a:lnL>
                    <a:lnR>
                      <a:noFill/>
                    </a:lnR>
                    <a:lnT>
                      <a:noFill/>
                    </a:lnT>
                    <a:lnB>
                      <a:noFill/>
                    </a:lnB>
                  </a:tcPr>
                </a:tc>
                <a:extLst>
                  <a:ext uri="{0D108BD9-81ED-4DB2-BD59-A6C34878D82A}">
                    <a16:rowId xmlns:a16="http://schemas.microsoft.com/office/drawing/2014/main" val="2815370666"/>
                  </a:ext>
                </a:extLst>
              </a:tr>
            </a:tbl>
          </a:graphicData>
        </a:graphic>
      </p:graphicFrame>
    </p:spTree>
    <p:extLst>
      <p:ext uri="{BB962C8B-B14F-4D97-AF65-F5344CB8AC3E}">
        <p14:creationId xmlns:p14="http://schemas.microsoft.com/office/powerpoint/2010/main" val="3353439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EE44968-3C44-4A5E-9ACA-728079E9D092}" type="slidenum">
              <a:rPr lang="en-US" altLang="en-US">
                <a:latin typeface="Cambria" panose="02040503050406030204" pitchFamily="18" charset="0"/>
              </a:rPr>
              <a:pPr eaLnBrk="1" hangingPunct="1"/>
              <a:t>16</a:t>
            </a:fld>
            <a:endParaRPr lang="en-US" altLang="en-US">
              <a:latin typeface="Cambria" panose="02040503050406030204" pitchFamily="18" charset="0"/>
            </a:endParaRPr>
          </a:p>
        </p:txBody>
      </p:sp>
      <p:sp>
        <p:nvSpPr>
          <p:cNvPr id="9219" name="Rectangle 2"/>
          <p:cNvSpPr>
            <a:spLocks noGrp="1" noChangeArrowheads="1"/>
          </p:cNvSpPr>
          <p:nvPr>
            <p:ph type="title"/>
          </p:nvPr>
        </p:nvSpPr>
        <p:spPr/>
        <p:txBody>
          <a:bodyPr/>
          <a:lstStyle/>
          <a:p>
            <a:pPr eaLnBrk="1" hangingPunct="1"/>
            <a:r>
              <a:rPr lang="en-US" sz="3200" dirty="0">
                <a:latin typeface="Cambria" panose="02040503050406030204" pitchFamily="18" charset="0"/>
              </a:rPr>
              <a:t>The filesystem</a:t>
            </a:r>
            <a:endParaRPr lang="en-US" altLang="en-US" sz="3300" dirty="0">
              <a:latin typeface="Cambria" panose="02040503050406030204" pitchFamily="18" charset="0"/>
              <a:cs typeface="Times New Roman" pitchFamily="18" charset="0"/>
            </a:endParaRPr>
          </a:p>
        </p:txBody>
      </p:sp>
      <p:sp>
        <p:nvSpPr>
          <p:cNvPr id="9220" name="Rectangle 3"/>
          <p:cNvSpPr>
            <a:spLocks noGrp="1" noChangeArrowheads="1"/>
          </p:cNvSpPr>
          <p:nvPr>
            <p:ph type="body" idx="1"/>
          </p:nvPr>
        </p:nvSpPr>
        <p:spPr>
          <a:xfrm>
            <a:off x="457200" y="1447800"/>
            <a:ext cx="8229600" cy="4953000"/>
          </a:xfrm>
        </p:spPr>
        <p:txBody>
          <a:bodyPr/>
          <a:lstStyle/>
          <a:p>
            <a:pPr marL="0" indent="0" eaLnBrk="1" hangingPunct="1">
              <a:lnSpc>
                <a:spcPct val="80000"/>
              </a:lnSpc>
              <a:buNone/>
            </a:pPr>
            <a:r>
              <a:rPr lang="en-US" altLang="en-US" sz="2200" dirty="0">
                <a:latin typeface="Cambria" panose="02040503050406030204" pitchFamily="18" charset="0"/>
                <a:cs typeface="Times New Roman" pitchFamily="18" charset="0"/>
              </a:rPr>
              <a:t>In order to place files and directories on a partition, a filesystem needs to be created. This is accomplished by formatting the partition. </a:t>
            </a:r>
          </a:p>
          <a:p>
            <a:pPr marL="0" indent="0" eaLnBrk="1" hangingPunct="1">
              <a:lnSpc>
                <a:spcPct val="80000"/>
              </a:lnSpc>
              <a:buNone/>
            </a:pPr>
            <a:endParaRPr lang="en-US" altLang="en-US" sz="2200" dirty="0">
              <a:latin typeface="Cambria" panose="02040503050406030204" pitchFamily="18" charset="0"/>
              <a:cs typeface="Times New Roman" pitchFamily="18" charset="0"/>
            </a:endParaRPr>
          </a:p>
          <a:p>
            <a:pPr marL="0" indent="0" eaLnBrk="1" hangingPunct="1">
              <a:lnSpc>
                <a:spcPct val="80000"/>
              </a:lnSpc>
              <a:buNone/>
            </a:pPr>
            <a:r>
              <a:rPr lang="en-US" altLang="en-US" sz="2200" dirty="0">
                <a:latin typeface="Cambria" panose="02040503050406030204" pitchFamily="18" charset="0"/>
                <a:cs typeface="Times New Roman" pitchFamily="18" charset="0"/>
              </a:rPr>
              <a:t>A filesystem provides the operating system with a way to organize the files and directories, as well as store information about files, such as the permissions of the files, the owner of the files and the file type.</a:t>
            </a:r>
          </a:p>
          <a:p>
            <a:pPr marL="0" indent="0" eaLnBrk="1" hangingPunct="1">
              <a:lnSpc>
                <a:spcPct val="80000"/>
              </a:lnSpc>
              <a:buNone/>
            </a:pPr>
            <a:endParaRPr lang="en-US" altLang="en-US" sz="2200" dirty="0">
              <a:latin typeface="Cambria" panose="02040503050406030204" pitchFamily="18" charset="0"/>
              <a:cs typeface="Times New Roman" pitchFamily="18" charset="0"/>
            </a:endParaRPr>
          </a:p>
          <a:p>
            <a:pPr marL="0" indent="0" eaLnBrk="1" hangingPunct="1">
              <a:lnSpc>
                <a:spcPct val="80000"/>
              </a:lnSpc>
              <a:buNone/>
            </a:pPr>
            <a:r>
              <a:rPr lang="en-US" altLang="en-US" sz="2200" dirty="0">
                <a:latin typeface="Cambria" panose="02040503050406030204" pitchFamily="18" charset="0"/>
                <a:cs typeface="Times New Roman" pitchFamily="18" charset="0"/>
              </a:rPr>
              <a:t>Each file will have an entry in the filesystem database, similar to a library catalog, although the database is often referred to as a table. Metadata about the file will be contained in this entry, which is everything about the file except for its contents. </a:t>
            </a:r>
          </a:p>
          <a:p>
            <a:pPr marL="0" indent="0" eaLnBrk="1" hangingPunct="1">
              <a:lnSpc>
                <a:spcPct val="80000"/>
              </a:lnSpc>
              <a:buNone/>
            </a:pPr>
            <a:endParaRPr lang="en-US" altLang="en-US" sz="2200" dirty="0">
              <a:latin typeface="Cambria" panose="02040503050406030204" pitchFamily="18" charset="0"/>
              <a:cs typeface="Times New Roman" pitchFamily="18" charset="0"/>
            </a:endParaRPr>
          </a:p>
          <a:p>
            <a:pPr marL="0" indent="0" eaLnBrk="1" hangingPunct="1">
              <a:lnSpc>
                <a:spcPct val="80000"/>
              </a:lnSpc>
              <a:buNone/>
            </a:pPr>
            <a:r>
              <a:rPr lang="en-US" altLang="en-US" sz="2200" dirty="0">
                <a:latin typeface="Cambria" panose="02040503050406030204" pitchFamily="18" charset="0"/>
                <a:cs typeface="Times New Roman" pitchFamily="18" charset="0"/>
              </a:rPr>
              <a:t>The entry also includes a unique identification number for the file, called an </a:t>
            </a:r>
            <a:r>
              <a:rPr lang="en-US" altLang="en-US" sz="2200" i="1" dirty="0" err="1">
                <a:latin typeface="Cambria" panose="02040503050406030204" pitchFamily="18" charset="0"/>
                <a:cs typeface="Times New Roman" pitchFamily="18" charset="0"/>
              </a:rPr>
              <a:t>inode</a:t>
            </a:r>
            <a:r>
              <a:rPr lang="en-US" altLang="en-US" sz="2200" dirty="0">
                <a:latin typeface="Cambria" panose="02040503050406030204" pitchFamily="18" charset="0"/>
                <a:cs typeface="Times New Roman" pitchFamily="18" charset="0"/>
              </a:rPr>
              <a:t> number and pointers (or links) that inform the operating system where in the filesystem (where on the hard drive) the file's data is stored.</a:t>
            </a:r>
          </a:p>
        </p:txBody>
      </p:sp>
    </p:spTree>
    <p:extLst>
      <p:ext uri="{BB962C8B-B14F-4D97-AF65-F5344CB8AC3E}">
        <p14:creationId xmlns:p14="http://schemas.microsoft.com/office/powerpoint/2010/main" val="1481174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EE44968-3C44-4A5E-9ACA-728079E9D092}" type="slidenum">
              <a:rPr lang="en-US" altLang="en-US">
                <a:latin typeface="Cambria" panose="02040503050406030204" pitchFamily="18" charset="0"/>
              </a:rPr>
              <a:pPr eaLnBrk="1" hangingPunct="1"/>
              <a:t>17</a:t>
            </a:fld>
            <a:endParaRPr lang="en-US" altLang="en-US">
              <a:latin typeface="Cambria" panose="02040503050406030204" pitchFamily="18" charset="0"/>
            </a:endParaRPr>
          </a:p>
        </p:txBody>
      </p:sp>
      <p:sp>
        <p:nvSpPr>
          <p:cNvPr id="9219" name="Rectangle 2"/>
          <p:cNvSpPr>
            <a:spLocks noGrp="1" noChangeArrowheads="1"/>
          </p:cNvSpPr>
          <p:nvPr>
            <p:ph type="title"/>
          </p:nvPr>
        </p:nvSpPr>
        <p:spPr/>
        <p:txBody>
          <a:bodyPr/>
          <a:lstStyle/>
          <a:p>
            <a:pPr eaLnBrk="1" hangingPunct="1"/>
            <a:r>
              <a:rPr lang="en-US" sz="3200" dirty="0">
                <a:latin typeface="Cambria" panose="02040503050406030204" pitchFamily="18" charset="0"/>
              </a:rPr>
              <a:t>Common filesystem types</a:t>
            </a:r>
            <a:endParaRPr lang="en-US" altLang="en-US" sz="3300" dirty="0">
              <a:latin typeface="Cambria" panose="02040503050406030204" pitchFamily="18" charset="0"/>
              <a:cs typeface="Times New Roman" pitchFamily="18" charset="0"/>
            </a:endParaRPr>
          </a:p>
        </p:txBody>
      </p:sp>
      <p:sp>
        <p:nvSpPr>
          <p:cNvPr id="9220" name="Rectangle 3"/>
          <p:cNvSpPr>
            <a:spLocks noGrp="1" noChangeArrowheads="1"/>
          </p:cNvSpPr>
          <p:nvPr>
            <p:ph type="body" idx="1"/>
          </p:nvPr>
        </p:nvSpPr>
        <p:spPr>
          <a:xfrm>
            <a:off x="457200" y="1143000"/>
            <a:ext cx="8686800" cy="5257800"/>
          </a:xfrm>
        </p:spPr>
        <p:txBody>
          <a:bodyPr/>
          <a:lstStyle/>
          <a:p>
            <a:pPr marL="0" indent="0" eaLnBrk="1" hangingPunct="1">
              <a:lnSpc>
                <a:spcPct val="80000"/>
              </a:lnSpc>
              <a:buNone/>
            </a:pPr>
            <a:r>
              <a:rPr lang="en-US" altLang="en-US" sz="2000" dirty="0">
                <a:latin typeface="Cambria" panose="02040503050406030204" pitchFamily="18" charset="0"/>
                <a:cs typeface="Times New Roman" pitchFamily="18" charset="0"/>
              </a:rPr>
              <a:t>• </a:t>
            </a:r>
            <a:r>
              <a:rPr lang="en-US" altLang="en-US" sz="2000" b="1" i="1" dirty="0">
                <a:latin typeface="Cambria" panose="02040503050406030204" pitchFamily="18" charset="0"/>
                <a:cs typeface="Times New Roman" pitchFamily="18" charset="0"/>
              </a:rPr>
              <a:t>ext2</a:t>
            </a:r>
            <a:r>
              <a:rPr lang="en-US" altLang="en-US" sz="2000" b="1" dirty="0">
                <a:latin typeface="Cambria" panose="02040503050406030204" pitchFamily="18" charset="0"/>
                <a:cs typeface="Times New Roman" pitchFamily="18" charset="0"/>
              </a:rPr>
              <a:t>: Second Extended Filesystem</a:t>
            </a:r>
          </a:p>
          <a:p>
            <a:pPr marL="0" indent="0" eaLnBrk="1" hangingPunct="1">
              <a:lnSpc>
                <a:spcPct val="80000"/>
              </a:lnSpc>
              <a:buNone/>
            </a:pPr>
            <a:r>
              <a:rPr lang="en-US" altLang="en-US" sz="2000" dirty="0">
                <a:latin typeface="Cambria" panose="02040503050406030204" pitchFamily="18" charset="0"/>
                <a:cs typeface="Times New Roman" pitchFamily="18" charset="0"/>
              </a:rPr>
              <a:t>Advantages: Works well with small and solid-state disk filesystems.</a:t>
            </a:r>
          </a:p>
          <a:p>
            <a:pPr marL="0" indent="0" eaLnBrk="1" hangingPunct="1">
              <a:lnSpc>
                <a:spcPct val="80000"/>
              </a:lnSpc>
              <a:buNone/>
            </a:pPr>
            <a:r>
              <a:rPr lang="en-US" altLang="en-US" sz="2000" dirty="0">
                <a:latin typeface="Cambria" panose="02040503050406030204" pitchFamily="18" charset="0"/>
                <a:cs typeface="Times New Roman" pitchFamily="18" charset="0"/>
              </a:rPr>
              <a:t>Disadvantages: No journaling capability, making it susceptible to data loss in the event of power loss.</a:t>
            </a:r>
          </a:p>
          <a:p>
            <a:pPr marL="0" indent="0" eaLnBrk="1" hangingPunct="1">
              <a:lnSpc>
                <a:spcPct val="80000"/>
              </a:lnSpc>
              <a:buNone/>
            </a:pPr>
            <a:r>
              <a:rPr lang="en-US" altLang="en-US" sz="2000" b="1" dirty="0">
                <a:latin typeface="Cambria" panose="02040503050406030204" pitchFamily="18" charset="0"/>
                <a:cs typeface="Times New Roman" pitchFamily="18" charset="0"/>
              </a:rPr>
              <a:t>• </a:t>
            </a:r>
            <a:r>
              <a:rPr lang="en-US" altLang="en-US" sz="2000" b="1" i="1" dirty="0">
                <a:latin typeface="Cambria" panose="02040503050406030204" pitchFamily="18" charset="0"/>
                <a:cs typeface="Times New Roman" pitchFamily="18" charset="0"/>
              </a:rPr>
              <a:t>ext3</a:t>
            </a:r>
            <a:r>
              <a:rPr lang="en-US" altLang="en-US" sz="2000" b="1" dirty="0">
                <a:latin typeface="Cambria" panose="02040503050406030204" pitchFamily="18" charset="0"/>
                <a:cs typeface="Times New Roman" pitchFamily="18" charset="0"/>
              </a:rPr>
              <a:t>: Third Extended Filesystem</a:t>
            </a:r>
          </a:p>
          <a:p>
            <a:pPr marL="0" indent="0" eaLnBrk="1" hangingPunct="1">
              <a:lnSpc>
                <a:spcPct val="80000"/>
              </a:lnSpc>
              <a:buNone/>
            </a:pPr>
            <a:r>
              <a:rPr lang="en-US" altLang="en-US" sz="2000" dirty="0">
                <a:latin typeface="Cambria" panose="02040503050406030204" pitchFamily="18" charset="0"/>
                <a:cs typeface="Times New Roman" pitchFamily="18" charset="0"/>
              </a:rPr>
              <a:t>Advantages: Can be upgraded from existing ext2 filesystem without data loss. This filesystem performs journaling, which allows for data recovery after a crash.</a:t>
            </a:r>
          </a:p>
          <a:p>
            <a:pPr marL="0" indent="0" eaLnBrk="1" hangingPunct="1">
              <a:lnSpc>
                <a:spcPct val="80000"/>
              </a:lnSpc>
              <a:buNone/>
            </a:pPr>
            <a:r>
              <a:rPr lang="en-US" altLang="en-US" sz="2000" dirty="0">
                <a:latin typeface="Cambria" panose="02040503050406030204" pitchFamily="18" charset="0"/>
                <a:cs typeface="Times New Roman" pitchFamily="18" charset="0"/>
              </a:rPr>
              <a:t>Disadvantages: Writes more to disk than ext2 because of journaling, making it slower. Does not support very large filesystems.</a:t>
            </a:r>
          </a:p>
          <a:p>
            <a:pPr marL="0" indent="0" eaLnBrk="1" hangingPunct="1">
              <a:lnSpc>
                <a:spcPct val="80000"/>
              </a:lnSpc>
              <a:buNone/>
            </a:pPr>
            <a:r>
              <a:rPr lang="en-US" altLang="en-US" sz="2000" b="1" dirty="0">
                <a:latin typeface="Cambria" panose="02040503050406030204" pitchFamily="18" charset="0"/>
                <a:cs typeface="Times New Roman" pitchFamily="18" charset="0"/>
              </a:rPr>
              <a:t>• </a:t>
            </a:r>
            <a:r>
              <a:rPr lang="en-US" altLang="en-US" sz="2000" b="1" i="1" dirty="0">
                <a:latin typeface="Cambria" panose="02040503050406030204" pitchFamily="18" charset="0"/>
                <a:cs typeface="Times New Roman" pitchFamily="18" charset="0"/>
              </a:rPr>
              <a:t>ext4</a:t>
            </a:r>
            <a:r>
              <a:rPr lang="en-US" altLang="en-US" sz="2000" b="1" dirty="0">
                <a:latin typeface="Cambria" panose="02040503050406030204" pitchFamily="18" charset="0"/>
                <a:cs typeface="Times New Roman" pitchFamily="18" charset="0"/>
              </a:rPr>
              <a:t>: Fourth Extended Filesystem</a:t>
            </a:r>
          </a:p>
          <a:p>
            <a:pPr marL="0" indent="0" eaLnBrk="1" hangingPunct="1">
              <a:lnSpc>
                <a:spcPct val="80000"/>
              </a:lnSpc>
              <a:buNone/>
            </a:pPr>
            <a:r>
              <a:rPr lang="en-US" altLang="en-US" sz="2000" dirty="0">
                <a:latin typeface="Cambria" panose="02040503050406030204" pitchFamily="18" charset="0"/>
                <a:cs typeface="Times New Roman" pitchFamily="18" charset="0"/>
              </a:rPr>
              <a:t>Advantages: Support for very large disk volumes and file sizes. Can operate with or without a journal. Backwards compatible with ext3 and ext2.</a:t>
            </a:r>
          </a:p>
          <a:p>
            <a:pPr marL="0" indent="0" eaLnBrk="1" hangingPunct="1">
              <a:lnSpc>
                <a:spcPct val="80000"/>
              </a:lnSpc>
              <a:buNone/>
            </a:pPr>
            <a:r>
              <a:rPr lang="en-US" altLang="en-US" sz="2000" dirty="0">
                <a:latin typeface="Cambria" panose="02040503050406030204" pitchFamily="18" charset="0"/>
                <a:cs typeface="Times New Roman" pitchFamily="18" charset="0"/>
              </a:rPr>
              <a:t>Disadvantages: Not a huge improvement over ext3. No dynamic </a:t>
            </a:r>
            <a:r>
              <a:rPr lang="en-US" altLang="en-US" sz="2000" i="1" dirty="0" err="1">
                <a:latin typeface="Cambria" panose="02040503050406030204" pitchFamily="18" charset="0"/>
                <a:cs typeface="Times New Roman" pitchFamily="18" charset="0"/>
              </a:rPr>
              <a:t>inode</a:t>
            </a:r>
            <a:r>
              <a:rPr lang="en-US" altLang="en-US" sz="2000" dirty="0">
                <a:latin typeface="Cambria" panose="02040503050406030204" pitchFamily="18" charset="0"/>
                <a:cs typeface="Times New Roman" pitchFamily="18" charset="0"/>
              </a:rPr>
              <a:t> creation.</a:t>
            </a:r>
          </a:p>
          <a:p>
            <a:pPr marL="0" indent="0" eaLnBrk="1" hangingPunct="1">
              <a:lnSpc>
                <a:spcPct val="80000"/>
              </a:lnSpc>
              <a:buNone/>
            </a:pPr>
            <a:r>
              <a:rPr lang="en-US" altLang="en-US" sz="2000" b="1" dirty="0">
                <a:latin typeface="Cambria" panose="02040503050406030204" pitchFamily="18" charset="0"/>
                <a:cs typeface="Times New Roman" pitchFamily="18" charset="0"/>
              </a:rPr>
              <a:t>• </a:t>
            </a:r>
            <a:r>
              <a:rPr lang="en-US" altLang="en-US" sz="2000" b="1" i="1" dirty="0" err="1">
                <a:latin typeface="Cambria" panose="02040503050406030204" pitchFamily="18" charset="0"/>
                <a:cs typeface="Times New Roman" pitchFamily="18" charset="0"/>
              </a:rPr>
              <a:t>reiserfs</a:t>
            </a:r>
            <a:r>
              <a:rPr lang="en-US" altLang="en-US" sz="2000" b="1" dirty="0">
                <a:latin typeface="Cambria" panose="02040503050406030204" pitchFamily="18" charset="0"/>
                <a:cs typeface="Times New Roman" pitchFamily="18" charset="0"/>
              </a:rPr>
              <a:t>: The </a:t>
            </a:r>
            <a:r>
              <a:rPr lang="en-US" altLang="en-US" sz="2000" b="1" dirty="0" err="1">
                <a:latin typeface="Cambria" panose="02040503050406030204" pitchFamily="18" charset="0"/>
                <a:cs typeface="Times New Roman" pitchFamily="18" charset="0"/>
              </a:rPr>
              <a:t>Reiser</a:t>
            </a:r>
            <a:r>
              <a:rPr lang="en-US" altLang="en-US" sz="2000" b="1" dirty="0">
                <a:latin typeface="Cambria" panose="02040503050406030204" pitchFamily="18" charset="0"/>
                <a:cs typeface="Times New Roman" pitchFamily="18" charset="0"/>
              </a:rPr>
              <a:t> Filesystem</a:t>
            </a:r>
          </a:p>
          <a:p>
            <a:pPr marL="0" indent="0" eaLnBrk="1" hangingPunct="1">
              <a:lnSpc>
                <a:spcPct val="80000"/>
              </a:lnSpc>
              <a:buNone/>
            </a:pPr>
            <a:r>
              <a:rPr lang="en-US" altLang="en-US" sz="2000" dirty="0">
                <a:latin typeface="Cambria" panose="02040503050406030204" pitchFamily="18" charset="0"/>
                <a:cs typeface="Times New Roman" pitchFamily="18" charset="0"/>
              </a:rPr>
              <a:t>Advantages: The first journaling filesystem for Linux. Works efficiently with small files.</a:t>
            </a:r>
          </a:p>
          <a:p>
            <a:pPr marL="0" indent="0" eaLnBrk="1" hangingPunct="1">
              <a:lnSpc>
                <a:spcPct val="80000"/>
              </a:lnSpc>
              <a:buNone/>
            </a:pPr>
            <a:r>
              <a:rPr lang="en-US" altLang="en-US" sz="2000" dirty="0">
                <a:latin typeface="Cambria" panose="02040503050406030204" pitchFamily="18" charset="0"/>
                <a:cs typeface="Times New Roman" pitchFamily="18" charset="0"/>
              </a:rPr>
              <a:t>Disadvantages: Development of this version has ceased with its successor Reiser4 proceeding slowly without help from the founder.</a:t>
            </a:r>
          </a:p>
        </p:txBody>
      </p:sp>
    </p:spTree>
    <p:extLst>
      <p:ext uri="{BB962C8B-B14F-4D97-AF65-F5344CB8AC3E}">
        <p14:creationId xmlns:p14="http://schemas.microsoft.com/office/powerpoint/2010/main" val="3612727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EE44968-3C44-4A5E-9ACA-728079E9D092}" type="slidenum">
              <a:rPr lang="en-US" altLang="en-US">
                <a:latin typeface="Cambria" panose="02040503050406030204" pitchFamily="18" charset="0"/>
              </a:rPr>
              <a:pPr eaLnBrk="1" hangingPunct="1"/>
              <a:t>18</a:t>
            </a:fld>
            <a:endParaRPr lang="en-US" altLang="en-US">
              <a:latin typeface="Cambria" panose="02040503050406030204" pitchFamily="18" charset="0"/>
            </a:endParaRPr>
          </a:p>
        </p:txBody>
      </p:sp>
      <p:sp>
        <p:nvSpPr>
          <p:cNvPr id="9219" name="Rectangle 2"/>
          <p:cNvSpPr>
            <a:spLocks noGrp="1" noChangeArrowheads="1"/>
          </p:cNvSpPr>
          <p:nvPr>
            <p:ph type="title"/>
          </p:nvPr>
        </p:nvSpPr>
        <p:spPr>
          <a:xfrm>
            <a:off x="457200" y="-23327"/>
            <a:ext cx="8229600" cy="1143000"/>
          </a:xfrm>
        </p:spPr>
        <p:txBody>
          <a:bodyPr/>
          <a:lstStyle/>
          <a:p>
            <a:pPr eaLnBrk="1" hangingPunct="1"/>
            <a:r>
              <a:rPr lang="en-US" sz="3200" dirty="0">
                <a:latin typeface="Cambria" panose="02040503050406030204" pitchFamily="18" charset="0"/>
              </a:rPr>
              <a:t>Common filesystem types</a:t>
            </a:r>
            <a:endParaRPr lang="en-US" altLang="en-US" sz="3300" dirty="0">
              <a:latin typeface="Cambria" panose="02040503050406030204" pitchFamily="18" charset="0"/>
              <a:cs typeface="Times New Roman" pitchFamily="18" charset="0"/>
            </a:endParaRPr>
          </a:p>
        </p:txBody>
      </p:sp>
      <p:sp>
        <p:nvSpPr>
          <p:cNvPr id="9220" name="Rectangle 3"/>
          <p:cNvSpPr>
            <a:spLocks noGrp="1" noChangeArrowheads="1"/>
          </p:cNvSpPr>
          <p:nvPr>
            <p:ph type="body" idx="1"/>
          </p:nvPr>
        </p:nvSpPr>
        <p:spPr>
          <a:xfrm>
            <a:off x="457200" y="1143000"/>
            <a:ext cx="8305800" cy="5257800"/>
          </a:xfrm>
        </p:spPr>
        <p:txBody>
          <a:bodyPr/>
          <a:lstStyle/>
          <a:p>
            <a:pPr marL="0" indent="0" eaLnBrk="1" hangingPunct="1">
              <a:lnSpc>
                <a:spcPct val="80000"/>
              </a:lnSpc>
              <a:buNone/>
            </a:pPr>
            <a:r>
              <a:rPr lang="en-US" altLang="en-US" sz="2000" dirty="0">
                <a:latin typeface="Cambria" panose="02040503050406030204" pitchFamily="18" charset="0"/>
                <a:cs typeface="Times New Roman" pitchFamily="18" charset="0"/>
              </a:rPr>
              <a:t>• </a:t>
            </a:r>
            <a:r>
              <a:rPr lang="en-US" altLang="en-US" sz="2000" b="1" i="1" dirty="0" err="1">
                <a:latin typeface="Cambria" panose="02040503050406030204" pitchFamily="18" charset="0"/>
                <a:cs typeface="Times New Roman" pitchFamily="18" charset="0"/>
              </a:rPr>
              <a:t>xfs</a:t>
            </a:r>
            <a:r>
              <a:rPr lang="en-US" altLang="en-US" sz="2000" b="1" i="1" dirty="0">
                <a:latin typeface="Cambria" panose="02040503050406030204" pitchFamily="18" charset="0"/>
                <a:cs typeface="Times New Roman" pitchFamily="18" charset="0"/>
              </a:rPr>
              <a:t>:</a:t>
            </a:r>
            <a:r>
              <a:rPr lang="en-US" altLang="en-US" sz="2000" b="1" dirty="0">
                <a:latin typeface="Cambria" panose="02040503050406030204" pitchFamily="18" charset="0"/>
                <a:cs typeface="Times New Roman" pitchFamily="18" charset="0"/>
              </a:rPr>
              <a:t> Extents Filesystem</a:t>
            </a:r>
          </a:p>
          <a:p>
            <a:pPr marL="0" indent="0" eaLnBrk="1" hangingPunct="1">
              <a:lnSpc>
                <a:spcPct val="80000"/>
              </a:lnSpc>
              <a:buNone/>
            </a:pPr>
            <a:r>
              <a:rPr lang="en-US" altLang="en-US" sz="2000" dirty="0">
                <a:latin typeface="Cambria" panose="02040503050406030204" pitchFamily="18" charset="0"/>
                <a:cs typeface="Times New Roman" pitchFamily="18" charset="0"/>
              </a:rPr>
              <a:t>Advantages: Works very efficiently with large files. Compatible with the IRIX operating system from SGI. Announced to be the default filesystem for RHEL 7.</a:t>
            </a:r>
          </a:p>
          <a:p>
            <a:pPr marL="0" indent="0" eaLnBrk="1" hangingPunct="1">
              <a:lnSpc>
                <a:spcPct val="80000"/>
              </a:lnSpc>
              <a:buNone/>
            </a:pPr>
            <a:r>
              <a:rPr lang="en-US" altLang="en-US" sz="2000" dirty="0">
                <a:latin typeface="Cambria" panose="02040503050406030204" pitchFamily="18" charset="0"/>
                <a:cs typeface="Times New Roman" pitchFamily="18" charset="0"/>
              </a:rPr>
              <a:t>Disadvantages: The filesystem cannot be shrunk.</a:t>
            </a:r>
          </a:p>
          <a:p>
            <a:pPr marL="0" indent="0" eaLnBrk="1" hangingPunct="1">
              <a:lnSpc>
                <a:spcPct val="80000"/>
              </a:lnSpc>
              <a:buNone/>
            </a:pPr>
            <a:r>
              <a:rPr lang="en-US" altLang="en-US" sz="2000" b="1" dirty="0">
                <a:latin typeface="Cambria" panose="02040503050406030204" pitchFamily="18" charset="0"/>
                <a:cs typeface="Times New Roman" pitchFamily="18" charset="0"/>
              </a:rPr>
              <a:t>• </a:t>
            </a:r>
            <a:r>
              <a:rPr lang="en-US" altLang="en-US" sz="2000" b="1" i="1" dirty="0" err="1">
                <a:latin typeface="Cambria" panose="02040503050406030204" pitchFamily="18" charset="0"/>
                <a:cs typeface="Times New Roman" pitchFamily="18" charset="0"/>
              </a:rPr>
              <a:t>vfat</a:t>
            </a:r>
            <a:r>
              <a:rPr lang="en-US" altLang="en-US" sz="2000" b="1" i="1" dirty="0">
                <a:latin typeface="Cambria" panose="02040503050406030204" pitchFamily="18" charset="0"/>
                <a:cs typeface="Times New Roman" pitchFamily="18" charset="0"/>
              </a:rPr>
              <a:t>:</a:t>
            </a:r>
            <a:r>
              <a:rPr lang="en-US" altLang="en-US" sz="2000" b="1" dirty="0">
                <a:latin typeface="Cambria" panose="02040503050406030204" pitchFamily="18" charset="0"/>
                <a:cs typeface="Times New Roman" pitchFamily="18" charset="0"/>
              </a:rPr>
              <a:t> File Allocation Table</a:t>
            </a:r>
          </a:p>
          <a:p>
            <a:pPr marL="0" indent="0" eaLnBrk="1" hangingPunct="1">
              <a:lnSpc>
                <a:spcPct val="80000"/>
              </a:lnSpc>
              <a:buNone/>
            </a:pPr>
            <a:r>
              <a:rPr lang="en-US" altLang="en-US" sz="2000" dirty="0">
                <a:latin typeface="Cambria" panose="02040503050406030204" pitchFamily="18" charset="0"/>
                <a:cs typeface="Times New Roman" pitchFamily="18" charset="0"/>
              </a:rPr>
              <a:t>Advantages: Supported by almost all operating systems. Commonly used for removable media.</a:t>
            </a:r>
          </a:p>
          <a:p>
            <a:pPr marL="0" indent="0" eaLnBrk="1" hangingPunct="1">
              <a:lnSpc>
                <a:spcPct val="80000"/>
              </a:lnSpc>
              <a:buNone/>
            </a:pPr>
            <a:r>
              <a:rPr lang="en-US" altLang="en-US" sz="2000" dirty="0">
                <a:latin typeface="Cambria" panose="02040503050406030204" pitchFamily="18" charset="0"/>
                <a:cs typeface="Times New Roman" pitchFamily="18" charset="0"/>
              </a:rPr>
              <a:t>Disadvantages: Unable to support very large disks or files. Microsoft's intellectual property claims.</a:t>
            </a:r>
          </a:p>
          <a:p>
            <a:pPr marL="0" indent="0" eaLnBrk="1" hangingPunct="1">
              <a:lnSpc>
                <a:spcPct val="80000"/>
              </a:lnSpc>
              <a:buNone/>
            </a:pPr>
            <a:r>
              <a:rPr lang="en-US" altLang="en-US" sz="2000" b="1" dirty="0">
                <a:latin typeface="Cambria" panose="02040503050406030204" pitchFamily="18" charset="0"/>
                <a:cs typeface="Times New Roman" pitchFamily="18" charset="0"/>
              </a:rPr>
              <a:t>• </a:t>
            </a:r>
            <a:r>
              <a:rPr lang="en-US" altLang="en-US" sz="2000" b="1" i="1" dirty="0" err="1">
                <a:latin typeface="Cambria" panose="02040503050406030204" pitchFamily="18" charset="0"/>
                <a:cs typeface="Times New Roman" pitchFamily="18" charset="0"/>
              </a:rPr>
              <a:t>iso</a:t>
            </a:r>
            <a:r>
              <a:rPr lang="en-US" altLang="en-US" sz="2000" b="1" i="1" dirty="0">
                <a:latin typeface="Cambria" panose="02040503050406030204" pitchFamily="18" charset="0"/>
                <a:cs typeface="Times New Roman" pitchFamily="18" charset="0"/>
              </a:rPr>
              <a:t>:</a:t>
            </a:r>
            <a:r>
              <a:rPr lang="en-US" altLang="en-US" sz="2000" b="1" dirty="0">
                <a:latin typeface="Cambria" panose="02040503050406030204" pitchFamily="18" charset="0"/>
                <a:cs typeface="Times New Roman" pitchFamily="18" charset="0"/>
              </a:rPr>
              <a:t> ISO 9660</a:t>
            </a:r>
          </a:p>
          <a:p>
            <a:pPr marL="0" indent="0" eaLnBrk="1" hangingPunct="1">
              <a:lnSpc>
                <a:spcPct val="80000"/>
              </a:lnSpc>
              <a:buNone/>
            </a:pPr>
            <a:r>
              <a:rPr lang="en-US" altLang="en-US" sz="2000" dirty="0">
                <a:latin typeface="Cambria" panose="02040503050406030204" pitchFamily="18" charset="0"/>
                <a:cs typeface="Times New Roman" pitchFamily="18" charset="0"/>
              </a:rPr>
              <a:t>Advantages: The International Organization for Standardization standard for optical disc media that is supported by almost all operating systems.</a:t>
            </a:r>
          </a:p>
          <a:p>
            <a:pPr marL="0" indent="0" eaLnBrk="1" hangingPunct="1">
              <a:lnSpc>
                <a:spcPct val="80000"/>
              </a:lnSpc>
              <a:buNone/>
            </a:pPr>
            <a:r>
              <a:rPr lang="en-US" altLang="en-US" sz="2000" dirty="0">
                <a:latin typeface="Cambria" panose="02040503050406030204" pitchFamily="18" charset="0"/>
                <a:cs typeface="Times New Roman" pitchFamily="18" charset="0"/>
              </a:rPr>
              <a:t>Disadvantages: Multiple levels and extensions complicate compatibility. Not designed for rewritable media.</a:t>
            </a:r>
          </a:p>
          <a:p>
            <a:pPr marL="0" indent="0" eaLnBrk="1" hangingPunct="1">
              <a:lnSpc>
                <a:spcPct val="80000"/>
              </a:lnSpc>
              <a:buNone/>
            </a:pPr>
            <a:r>
              <a:rPr lang="en-US" altLang="en-US" sz="2000" b="1" dirty="0">
                <a:latin typeface="Cambria" panose="02040503050406030204" pitchFamily="18" charset="0"/>
                <a:cs typeface="Times New Roman" pitchFamily="18" charset="0"/>
              </a:rPr>
              <a:t>• </a:t>
            </a:r>
            <a:r>
              <a:rPr lang="en-US" altLang="en-US" sz="2000" b="1" i="1" dirty="0" err="1">
                <a:latin typeface="Cambria" panose="02040503050406030204" pitchFamily="18" charset="0"/>
                <a:cs typeface="Times New Roman" pitchFamily="18" charset="0"/>
              </a:rPr>
              <a:t>udf</a:t>
            </a:r>
            <a:r>
              <a:rPr lang="en-US" altLang="en-US" sz="2000" b="1" i="1" dirty="0">
                <a:latin typeface="Cambria" panose="02040503050406030204" pitchFamily="18" charset="0"/>
                <a:cs typeface="Times New Roman" pitchFamily="18" charset="0"/>
              </a:rPr>
              <a:t>:</a:t>
            </a:r>
            <a:r>
              <a:rPr lang="en-US" altLang="en-US" sz="2000" b="1" dirty="0">
                <a:latin typeface="Cambria" panose="02040503050406030204" pitchFamily="18" charset="0"/>
                <a:cs typeface="Times New Roman" pitchFamily="18" charset="0"/>
              </a:rPr>
              <a:t> Universal Disc Format</a:t>
            </a:r>
          </a:p>
          <a:p>
            <a:pPr marL="0" indent="0" eaLnBrk="1" hangingPunct="1">
              <a:lnSpc>
                <a:spcPct val="80000"/>
              </a:lnSpc>
              <a:buNone/>
            </a:pPr>
            <a:r>
              <a:rPr lang="en-US" altLang="en-US" sz="2000" dirty="0">
                <a:latin typeface="Cambria" panose="02040503050406030204" pitchFamily="18" charset="0"/>
                <a:cs typeface="Times New Roman" pitchFamily="18" charset="0"/>
              </a:rPr>
              <a:t>Advantages: Designed to replace ISO 9660 and adopted as the standard format for DVDs by the DVD Consortium.</a:t>
            </a:r>
          </a:p>
          <a:p>
            <a:pPr marL="0" indent="0" eaLnBrk="1" hangingPunct="1">
              <a:lnSpc>
                <a:spcPct val="80000"/>
              </a:lnSpc>
              <a:buNone/>
            </a:pPr>
            <a:r>
              <a:rPr lang="en-US" altLang="en-US" sz="2000" dirty="0">
                <a:latin typeface="Cambria" panose="02040503050406030204" pitchFamily="18" charset="0"/>
                <a:cs typeface="Times New Roman" pitchFamily="18" charset="0"/>
              </a:rPr>
              <a:t>Disadvantages: Write support is limited to support revision 2.01 of the standard.</a:t>
            </a: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3278909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5AFCF62-E7AF-4842-9660-1A1232CE0C1C}" type="slidenum">
              <a:rPr lang="en-US" altLang="en-US">
                <a:latin typeface="Cambria" panose="02040503050406030204" pitchFamily="18" charset="0"/>
              </a:rPr>
              <a:pPr eaLnBrk="1" hangingPunct="1"/>
              <a:t>19</a:t>
            </a:fld>
            <a:endParaRPr lang="en-US" altLang="en-US">
              <a:latin typeface="Cambria" panose="02040503050406030204" pitchFamily="18" charset="0"/>
            </a:endParaRPr>
          </a:p>
        </p:txBody>
      </p:sp>
      <p:sp>
        <p:nvSpPr>
          <p:cNvPr id="11267" name="Rectangle 2"/>
          <p:cNvSpPr>
            <a:spLocks noGrp="1" noChangeArrowheads="1"/>
          </p:cNvSpPr>
          <p:nvPr>
            <p:ph type="title"/>
          </p:nvPr>
        </p:nvSpPr>
        <p:spPr>
          <a:xfrm>
            <a:off x="457200" y="-76200"/>
            <a:ext cx="8229600" cy="1143000"/>
          </a:xfrm>
        </p:spPr>
        <p:txBody>
          <a:bodyPr/>
          <a:lstStyle/>
          <a:p>
            <a:pPr eaLnBrk="1" hangingPunct="1"/>
            <a:r>
              <a:rPr lang="en-US" altLang="en-US" sz="3300" dirty="0">
                <a:latin typeface="Cambria" panose="02040503050406030204" pitchFamily="18" charset="0"/>
                <a:cs typeface="Times New Roman" pitchFamily="18" charset="0"/>
              </a:rPr>
              <a:t>Summary of key terms</a:t>
            </a:r>
          </a:p>
        </p:txBody>
      </p:sp>
      <p:sp>
        <p:nvSpPr>
          <p:cNvPr id="3" name="TextBox 2"/>
          <p:cNvSpPr txBox="1"/>
          <p:nvPr/>
        </p:nvSpPr>
        <p:spPr>
          <a:xfrm>
            <a:off x="457200" y="2024796"/>
            <a:ext cx="8458200" cy="1631216"/>
          </a:xfrm>
          <a:prstGeom prst="rect">
            <a:avLst/>
          </a:prstGeom>
          <a:noFill/>
        </p:spPr>
        <p:txBody>
          <a:bodyPr wrap="square" rtlCol="0">
            <a:spAutoFit/>
          </a:bodyPr>
          <a:lstStyle/>
          <a:p>
            <a:pPr algn="just"/>
            <a:r>
              <a:rPr lang="en-US" sz="2000" b="1" i="1" dirty="0">
                <a:latin typeface="Cambria" panose="02040503050406030204" pitchFamily="18" charset="0"/>
              </a:rPr>
              <a:t>Filesystem:</a:t>
            </a:r>
            <a:r>
              <a:rPr lang="en-US" sz="2000" dirty="0">
                <a:latin typeface="Cambria" panose="02040503050406030204" pitchFamily="18" charset="0"/>
              </a:rPr>
              <a:t> A database system used to organize files.</a:t>
            </a:r>
          </a:p>
          <a:p>
            <a:pPr algn="just"/>
            <a:r>
              <a:rPr lang="en-US" sz="2000" b="1" i="1" dirty="0">
                <a:latin typeface="Cambria" panose="02040503050406030204" pitchFamily="18" charset="0"/>
              </a:rPr>
              <a:t>Table:</a:t>
            </a:r>
            <a:r>
              <a:rPr lang="en-US" sz="2000" dirty="0">
                <a:latin typeface="Cambria" panose="02040503050406030204" pitchFamily="18" charset="0"/>
              </a:rPr>
              <a:t> The database where the filesystem stores its information.</a:t>
            </a:r>
          </a:p>
          <a:p>
            <a:pPr algn="just"/>
            <a:r>
              <a:rPr lang="en-US" sz="2000" b="1" i="1" dirty="0">
                <a:latin typeface="Cambria" panose="02040503050406030204" pitchFamily="18" charset="0"/>
              </a:rPr>
              <a:t>Metadata:</a:t>
            </a:r>
            <a:r>
              <a:rPr lang="en-US" sz="2000" dirty="0">
                <a:latin typeface="Cambria" panose="02040503050406030204" pitchFamily="18" charset="0"/>
              </a:rPr>
              <a:t> File attributes like ownership, timestamps, data block locations, etc.</a:t>
            </a:r>
          </a:p>
          <a:p>
            <a:pPr algn="just"/>
            <a:r>
              <a:rPr lang="en-US" sz="2000" b="1" i="1" dirty="0" err="1">
                <a:latin typeface="Cambria" panose="02040503050406030204" pitchFamily="18" charset="0"/>
              </a:rPr>
              <a:t>Inode</a:t>
            </a:r>
            <a:r>
              <a:rPr lang="en-US" sz="2000" b="1" i="1" dirty="0">
                <a:latin typeface="Cambria" panose="02040503050406030204" pitchFamily="18" charset="0"/>
              </a:rPr>
              <a:t>:</a:t>
            </a:r>
            <a:r>
              <a:rPr lang="en-US" sz="2000" dirty="0">
                <a:latin typeface="Cambria" panose="02040503050406030204" pitchFamily="18" charset="0"/>
              </a:rPr>
              <a:t> A unique number given to each file on the filesystem.</a:t>
            </a:r>
          </a:p>
        </p:txBody>
      </p:sp>
    </p:spTree>
    <p:extLst>
      <p:ext uri="{BB962C8B-B14F-4D97-AF65-F5344CB8AC3E}">
        <p14:creationId xmlns:p14="http://schemas.microsoft.com/office/powerpoint/2010/main" val="44678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09E099F-D9B8-4DFC-A652-360CABB65D3A}" type="slidenum">
              <a:rPr lang="en-US" altLang="en-US">
                <a:latin typeface="Cambria" panose="02040503050406030204" pitchFamily="18" charset="0"/>
              </a:rPr>
              <a:pPr eaLnBrk="1" hangingPunct="1"/>
              <a:t>2</a:t>
            </a:fld>
            <a:endParaRPr lang="en-US" altLang="en-US">
              <a:latin typeface="Cambria" panose="02040503050406030204" pitchFamily="18" charset="0"/>
            </a:endParaRPr>
          </a:p>
        </p:txBody>
      </p:sp>
      <p:sp>
        <p:nvSpPr>
          <p:cNvPr id="3075"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Introduction</a:t>
            </a:r>
          </a:p>
        </p:txBody>
      </p:sp>
      <p:sp>
        <p:nvSpPr>
          <p:cNvPr id="3077" name="Text Box 47"/>
          <p:cNvSpPr txBox="1">
            <a:spLocks noChangeArrowheads="1"/>
          </p:cNvSpPr>
          <p:nvPr/>
        </p:nvSpPr>
        <p:spPr bwMode="auto">
          <a:xfrm>
            <a:off x="457200" y="1524000"/>
            <a:ext cx="8305800" cy="517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l" eaLnBrk="1" hangingPunct="1"/>
            <a:r>
              <a:rPr lang="en-US" sz="2200" dirty="0">
                <a:latin typeface="Cambria" panose="02040503050406030204" pitchFamily="18" charset="0"/>
              </a:rPr>
              <a:t>A well-thought-out partitioning scheme is vital to optimizing the use of system resources. While it is technically possible to make post-installation changes to partitions, this may be challenging and require system down time. </a:t>
            </a:r>
          </a:p>
          <a:p>
            <a:pPr algn="l" eaLnBrk="1" hangingPunct="1"/>
            <a:endParaRPr lang="en-US" sz="2200" dirty="0">
              <a:latin typeface="Cambria" panose="02040503050406030204" pitchFamily="18" charset="0"/>
            </a:endParaRPr>
          </a:p>
          <a:p>
            <a:pPr algn="l" eaLnBrk="1" hangingPunct="1"/>
            <a:r>
              <a:rPr lang="en-US" sz="2200" dirty="0">
                <a:latin typeface="Cambria" panose="02040503050406030204" pitchFamily="18" charset="0"/>
              </a:rPr>
              <a:t>Therefore, it is important to consider how the system will be used before you begin creating partitions.</a:t>
            </a:r>
          </a:p>
          <a:p>
            <a:pPr algn="l" eaLnBrk="1" hangingPunct="1"/>
            <a:endParaRPr lang="en-US" altLang="en-US" sz="2200" b="1" dirty="0">
              <a:latin typeface="Cambria" panose="02040503050406030204" pitchFamily="18" charset="0"/>
            </a:endParaRPr>
          </a:p>
          <a:p>
            <a:pPr algn="l" eaLnBrk="1" hangingPunct="1"/>
            <a:r>
              <a:rPr lang="en-US" sz="2200" dirty="0">
                <a:latin typeface="Cambria" panose="02040503050406030204" pitchFamily="18" charset="0"/>
              </a:rPr>
              <a:t>Partitioning is necessary in order to optimally use the space that hard drives (hard disks) provide. A hard drive is like a completely empty building, with no internal walls or floors. As it is, such a building wouldn't be useful, but populating the building with walls and floors would provide the structure needed to make use of the building.</a:t>
            </a:r>
          </a:p>
          <a:p>
            <a:pPr algn="l" eaLnBrk="1" hangingPunct="1"/>
            <a:endParaRPr lang="en-US" altLang="en-US" sz="2200" b="1" dirty="0">
              <a:latin typeface="Cambria" panose="0204050305040603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5AFCF62-E7AF-4842-9660-1A1232CE0C1C}" type="slidenum">
              <a:rPr lang="en-US" altLang="en-US">
                <a:latin typeface="Cambria" panose="02040503050406030204" pitchFamily="18" charset="0"/>
              </a:rPr>
              <a:pPr eaLnBrk="1" hangingPunct="1"/>
              <a:t>20</a:t>
            </a:fld>
            <a:endParaRPr lang="en-US" altLang="en-US">
              <a:latin typeface="Cambria" panose="02040503050406030204" pitchFamily="18" charset="0"/>
            </a:endParaRPr>
          </a:p>
        </p:txBody>
      </p:sp>
      <p:sp>
        <p:nvSpPr>
          <p:cNvPr id="11267" name="Rectangle 2"/>
          <p:cNvSpPr>
            <a:spLocks noGrp="1" noChangeArrowheads="1"/>
          </p:cNvSpPr>
          <p:nvPr>
            <p:ph type="title"/>
          </p:nvPr>
        </p:nvSpPr>
        <p:spPr>
          <a:xfrm>
            <a:off x="457200" y="-76200"/>
            <a:ext cx="8229600" cy="1143000"/>
          </a:xfrm>
        </p:spPr>
        <p:txBody>
          <a:bodyPr/>
          <a:lstStyle/>
          <a:p>
            <a:pPr eaLnBrk="1" hangingPunct="1"/>
            <a:r>
              <a:rPr lang="en-US" altLang="en-US" sz="3300" dirty="0">
                <a:latin typeface="Cambria" panose="02040503050406030204" pitchFamily="18" charset="0"/>
                <a:cs typeface="Times New Roman" pitchFamily="18" charset="0"/>
              </a:rPr>
              <a:t>Summary of key terms</a:t>
            </a:r>
          </a:p>
        </p:txBody>
      </p:sp>
      <p:sp>
        <p:nvSpPr>
          <p:cNvPr id="3" name="TextBox 2"/>
          <p:cNvSpPr txBox="1"/>
          <p:nvPr/>
        </p:nvSpPr>
        <p:spPr>
          <a:xfrm>
            <a:off x="533400" y="685800"/>
            <a:ext cx="8458200" cy="6555641"/>
          </a:xfrm>
          <a:prstGeom prst="rect">
            <a:avLst/>
          </a:prstGeom>
          <a:noFill/>
        </p:spPr>
        <p:txBody>
          <a:bodyPr wrap="square" rtlCol="0">
            <a:spAutoFit/>
          </a:bodyPr>
          <a:lstStyle/>
          <a:p>
            <a:pPr algn="just"/>
            <a:r>
              <a:rPr lang="en-US" sz="2000" b="1" i="1" dirty="0">
                <a:latin typeface="Cambria" panose="02040503050406030204" pitchFamily="18" charset="0"/>
              </a:rPr>
              <a:t>About filesystem journaling:</a:t>
            </a:r>
            <a:endParaRPr lang="ro-RO" sz="2000" b="1" i="1" dirty="0">
              <a:latin typeface="Cambria" panose="02040503050406030204" pitchFamily="18" charset="0"/>
            </a:endParaRPr>
          </a:p>
          <a:p>
            <a:pPr algn="just"/>
            <a:endParaRPr lang="en-US" sz="2000" b="1" i="1" dirty="0">
              <a:latin typeface="Cambria" panose="02040503050406030204" pitchFamily="18" charset="0"/>
            </a:endParaRPr>
          </a:p>
          <a:p>
            <a:pPr algn="just"/>
            <a:r>
              <a:rPr lang="en-US" sz="2000" dirty="0">
                <a:latin typeface="Cambria" panose="02040503050406030204" pitchFamily="18" charset="0"/>
              </a:rPr>
              <a:t>As files are changed, metadata is not initially stored on the hard drive, but rather in memory. This speeds up the filesystem as writing these changes to the hard drive for every single file change would result in a lot of hard drive writes.</a:t>
            </a:r>
          </a:p>
          <a:p>
            <a:pPr algn="just"/>
            <a:endParaRPr lang="ro-RO" sz="2000" dirty="0">
              <a:latin typeface="Cambria" panose="02040503050406030204" pitchFamily="18" charset="0"/>
            </a:endParaRPr>
          </a:p>
          <a:p>
            <a:pPr algn="just"/>
            <a:r>
              <a:rPr lang="en-US" sz="2000" dirty="0">
                <a:latin typeface="Cambria" panose="02040503050406030204" pitchFamily="18" charset="0"/>
              </a:rPr>
              <a:t>At specific intervals, this metadata is written to the hard drive in large chunks; this process is called </a:t>
            </a:r>
            <a:r>
              <a:rPr lang="en-US" sz="2000" b="1" i="1" dirty="0">
                <a:latin typeface="Cambria" panose="02040503050406030204" pitchFamily="18" charset="0"/>
              </a:rPr>
              <a:t>syncing.</a:t>
            </a:r>
            <a:r>
              <a:rPr lang="en-US" sz="2000" dirty="0">
                <a:latin typeface="Cambria" panose="02040503050406030204" pitchFamily="18" charset="0"/>
              </a:rPr>
              <a:t> Normally this poses no problems, but if the system were to crash or lose power before a sync occurred, all of that metadata would be lost.</a:t>
            </a:r>
          </a:p>
          <a:p>
            <a:pPr algn="just"/>
            <a:endParaRPr lang="ro-RO" sz="2000" dirty="0">
              <a:latin typeface="Cambria" panose="02040503050406030204" pitchFamily="18" charset="0"/>
            </a:endParaRPr>
          </a:p>
          <a:p>
            <a:pPr algn="just"/>
            <a:r>
              <a:rPr lang="en-US" sz="2000" dirty="0">
                <a:latin typeface="Cambria" panose="02040503050406030204" pitchFamily="18" charset="0"/>
              </a:rPr>
              <a:t>A filesystem recovery program, like the </a:t>
            </a:r>
            <a:r>
              <a:rPr lang="en-US" sz="2000" b="1" i="1" dirty="0" err="1">
                <a:latin typeface="Cambria" panose="02040503050406030204" pitchFamily="18" charset="0"/>
              </a:rPr>
              <a:t>fsck</a:t>
            </a:r>
            <a:r>
              <a:rPr lang="en-US" sz="2000" dirty="0">
                <a:latin typeface="Cambria" panose="02040503050406030204" pitchFamily="18" charset="0"/>
              </a:rPr>
              <a:t> command, can often resolve these problems, but this can take quite a bit of time for large filesystems.</a:t>
            </a:r>
          </a:p>
          <a:p>
            <a:pPr algn="just"/>
            <a:r>
              <a:rPr lang="en-US" sz="2000" dirty="0">
                <a:latin typeface="Cambria" panose="02040503050406030204" pitchFamily="18" charset="0"/>
              </a:rPr>
              <a:t>A journal limits filesystem recovery. For every change made to a file, a journal entry is stored on the hard drive. While this does increase filesystem writes, a journal entry has much less impact on hard drive performance that writing the metadata directly to the hard drive for each file change.</a:t>
            </a:r>
          </a:p>
          <a:p>
            <a:pPr algn="just"/>
            <a:r>
              <a:rPr lang="en-US" sz="2000" dirty="0">
                <a:latin typeface="Cambria" panose="02040503050406030204" pitchFamily="18" charset="0"/>
              </a:rPr>
              <a:t>In a nutshell, a journal filesystem aids in recovering corrupted filesystems while allowing for reduced hard drive writes.</a:t>
            </a:r>
          </a:p>
          <a:p>
            <a:pPr algn="just"/>
            <a:endParaRPr lang="en-US" sz="2000" dirty="0">
              <a:latin typeface="Cambria" panose="02040503050406030204" pitchFamily="18" charset="0"/>
            </a:endParaRPr>
          </a:p>
        </p:txBody>
      </p:sp>
    </p:spTree>
    <p:extLst>
      <p:ext uri="{BB962C8B-B14F-4D97-AF65-F5344CB8AC3E}">
        <p14:creationId xmlns:p14="http://schemas.microsoft.com/office/powerpoint/2010/main" val="1212118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DD6DC05-9D71-4B6B-B792-E18D7F4E0085}" type="slidenum">
              <a:rPr lang="en-US" altLang="en-US">
                <a:latin typeface="Cambria" panose="02040503050406030204" pitchFamily="18" charset="0"/>
              </a:rPr>
              <a:pPr eaLnBrk="1" hangingPunct="1"/>
              <a:t>21</a:t>
            </a:fld>
            <a:endParaRPr lang="en-US" altLang="en-US">
              <a:latin typeface="Cambria" panose="02040503050406030204" pitchFamily="18" charset="0"/>
            </a:endParaRPr>
          </a:p>
        </p:txBody>
      </p:sp>
      <p:sp>
        <p:nvSpPr>
          <p:cNvPr id="14339"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Linux Filesystem Components</a:t>
            </a:r>
          </a:p>
        </p:txBody>
      </p:sp>
      <p:sp>
        <p:nvSpPr>
          <p:cNvPr id="14340" name="Rectangle 3"/>
          <p:cNvSpPr>
            <a:spLocks noGrp="1" noChangeArrowheads="1"/>
          </p:cNvSpPr>
          <p:nvPr>
            <p:ph type="body" idx="1"/>
          </p:nvPr>
        </p:nvSpPr>
        <p:spPr>
          <a:xfrm>
            <a:off x="457200" y="1447800"/>
            <a:ext cx="8458200" cy="4953000"/>
          </a:xfrm>
        </p:spPr>
        <p:txBody>
          <a:bodyPr/>
          <a:lstStyle/>
          <a:p>
            <a:pPr eaLnBrk="1" hangingPunct="1">
              <a:lnSpc>
                <a:spcPct val="80000"/>
              </a:lnSpc>
              <a:buFontTx/>
              <a:buNone/>
            </a:pPr>
            <a:r>
              <a:rPr lang="en-US" altLang="en-US" sz="2000" dirty="0">
                <a:latin typeface="Cambria" panose="02040503050406030204" pitchFamily="18" charset="0"/>
                <a:cs typeface="Times New Roman" pitchFamily="18" charset="0"/>
              </a:rPr>
              <a:t>The term "Linux filesystem" often refers to the ext2/ext3/ext4 family of filesystems. While there are differences between these filesystems, they are similar enough when it comes to core filesystem components:</a:t>
            </a:r>
          </a:p>
          <a:p>
            <a:pPr eaLnBrk="1" hangingPunct="1">
              <a:lnSpc>
                <a:spcPct val="80000"/>
              </a:lnSpc>
              <a:buFontTx/>
              <a:buNone/>
            </a:pPr>
            <a:endParaRPr lang="en-US" altLang="en-US" sz="2000" dirty="0">
              <a:latin typeface="Cambria" panose="02040503050406030204" pitchFamily="18" charset="0"/>
              <a:cs typeface="Times New Roman" pitchFamily="18" charset="0"/>
            </a:endParaRPr>
          </a:p>
          <a:p>
            <a:pPr eaLnBrk="1" hangingPunct="1">
              <a:lnSpc>
                <a:spcPct val="80000"/>
              </a:lnSpc>
              <a:buFontTx/>
              <a:buNone/>
            </a:pPr>
            <a:r>
              <a:rPr lang="en-US" altLang="en-US" sz="2000" dirty="0">
                <a:latin typeface="Cambria" panose="02040503050406030204" pitchFamily="18" charset="0"/>
                <a:cs typeface="Times New Roman" pitchFamily="18" charset="0"/>
              </a:rPr>
              <a:t>•	</a:t>
            </a:r>
            <a:r>
              <a:rPr lang="en-US" altLang="en-US" sz="2000" b="1" i="1" dirty="0">
                <a:latin typeface="Cambria" panose="02040503050406030204" pitchFamily="18" charset="0"/>
                <a:cs typeface="Times New Roman" pitchFamily="18" charset="0"/>
              </a:rPr>
              <a:t>Superblock: </a:t>
            </a:r>
            <a:r>
              <a:rPr lang="en-US" altLang="en-US" sz="2000" dirty="0">
                <a:latin typeface="Cambria" panose="02040503050406030204" pitchFamily="18" charset="0"/>
                <a:cs typeface="Times New Roman" pitchFamily="18" charset="0"/>
              </a:rPr>
              <a:t>At the beginning of the filesystem is an area called the superblock. This area is used to store important information about the filesystem, including the size of the filesystem, the type of filesystem and which data blocks (where file data is stored) are available. The superblock is a key component of the filesystem; a corrupted superblock would make the filesystem inaccessible.</a:t>
            </a:r>
          </a:p>
          <a:p>
            <a:pPr eaLnBrk="1" hangingPunct="1">
              <a:lnSpc>
                <a:spcPct val="80000"/>
              </a:lnSpc>
              <a:buFontTx/>
              <a:buNone/>
            </a:pPr>
            <a:endParaRPr lang="en-US" altLang="en-US" sz="2000" dirty="0">
              <a:latin typeface="Cambria" panose="02040503050406030204" pitchFamily="18" charset="0"/>
              <a:cs typeface="Times New Roman" pitchFamily="18" charset="0"/>
            </a:endParaRPr>
          </a:p>
          <a:p>
            <a:pPr eaLnBrk="1" hangingPunct="1">
              <a:lnSpc>
                <a:spcPct val="80000"/>
              </a:lnSpc>
              <a:buFontTx/>
              <a:buNone/>
            </a:pPr>
            <a:r>
              <a:rPr lang="en-US" altLang="en-US" sz="2000" dirty="0">
                <a:latin typeface="Cambria" panose="02040503050406030204" pitchFamily="18" charset="0"/>
                <a:cs typeface="Times New Roman" pitchFamily="18" charset="0"/>
              </a:rPr>
              <a:t>•	</a:t>
            </a:r>
            <a:r>
              <a:rPr lang="en-US" altLang="en-US" sz="2000" b="1" i="1" dirty="0">
                <a:latin typeface="Cambria" panose="02040503050406030204" pitchFamily="18" charset="0"/>
                <a:cs typeface="Times New Roman" pitchFamily="18" charset="0"/>
              </a:rPr>
              <a:t>Group Block:</a:t>
            </a:r>
            <a:r>
              <a:rPr lang="en-US" altLang="en-US" sz="2000" dirty="0">
                <a:latin typeface="Cambria" panose="02040503050406030204" pitchFamily="18" charset="0"/>
                <a:cs typeface="Times New Roman" pitchFamily="18" charset="0"/>
              </a:rPr>
              <a:t> The filesystem is divided into smaller sections called groups. The group block serves to hold data about the group. Each group block also contains a backup copy of the superblock.</a:t>
            </a:r>
          </a:p>
          <a:p>
            <a:pPr eaLnBrk="1" hangingPunct="1">
              <a:lnSpc>
                <a:spcPct val="80000"/>
              </a:lnSpc>
              <a:buFontTx/>
              <a:buNone/>
            </a:pPr>
            <a:endParaRPr lang="en-US" altLang="en-US" sz="2000" dirty="0">
              <a:latin typeface="Cambria" panose="02040503050406030204" pitchFamily="18" charset="0"/>
              <a:cs typeface="Times New Roman" pitchFamily="18" charset="0"/>
            </a:endParaRPr>
          </a:p>
          <a:p>
            <a:pPr eaLnBrk="1" hangingPunct="1">
              <a:lnSpc>
                <a:spcPct val="80000"/>
              </a:lnSpc>
              <a:buFontTx/>
              <a:buNone/>
            </a:pPr>
            <a:r>
              <a:rPr lang="en-US" altLang="en-US" sz="2000" dirty="0">
                <a:latin typeface="Cambria" panose="02040503050406030204" pitchFamily="18" charset="0"/>
                <a:cs typeface="Times New Roman" pitchFamily="18" charset="0"/>
              </a:rPr>
              <a:t>•	</a:t>
            </a:r>
            <a:r>
              <a:rPr lang="en-US" altLang="en-US" sz="2000" b="1" i="1" dirty="0" err="1">
                <a:latin typeface="Cambria" panose="02040503050406030204" pitchFamily="18" charset="0"/>
                <a:cs typeface="Times New Roman" pitchFamily="18" charset="0"/>
              </a:rPr>
              <a:t>Inode</a:t>
            </a:r>
            <a:r>
              <a:rPr lang="en-US" altLang="en-US" sz="2000" b="1" i="1" dirty="0">
                <a:latin typeface="Cambria" panose="02040503050406030204" pitchFamily="18" charset="0"/>
                <a:cs typeface="Times New Roman" pitchFamily="18" charset="0"/>
              </a:rPr>
              <a:t> Table:</a:t>
            </a:r>
            <a:r>
              <a:rPr lang="en-US" altLang="en-US" sz="2000" dirty="0">
                <a:latin typeface="Cambria" panose="02040503050406030204" pitchFamily="18" charset="0"/>
                <a:cs typeface="Times New Roman" pitchFamily="18" charset="0"/>
              </a:rPr>
              <a:t> Each file is assigned a unique </a:t>
            </a:r>
            <a:r>
              <a:rPr lang="en-US" altLang="en-US" sz="2000" dirty="0" err="1">
                <a:latin typeface="Cambria" panose="02040503050406030204" pitchFamily="18" charset="0"/>
                <a:cs typeface="Times New Roman" pitchFamily="18" charset="0"/>
              </a:rPr>
              <a:t>inode</a:t>
            </a:r>
            <a:r>
              <a:rPr lang="en-US" altLang="en-US" sz="2000" dirty="0">
                <a:latin typeface="Cambria" panose="02040503050406030204" pitchFamily="18" charset="0"/>
                <a:cs typeface="Times New Roman" pitchFamily="18" charset="0"/>
              </a:rPr>
              <a:t> number for the filesystem. This </a:t>
            </a:r>
            <a:r>
              <a:rPr lang="en-US" altLang="en-US" sz="2000" i="1" dirty="0" err="1">
                <a:latin typeface="Cambria" panose="02040503050406030204" pitchFamily="18" charset="0"/>
                <a:cs typeface="Times New Roman" pitchFamily="18" charset="0"/>
              </a:rPr>
              <a:t>inode</a:t>
            </a:r>
            <a:r>
              <a:rPr lang="en-US" altLang="en-US" sz="2000" dirty="0">
                <a:latin typeface="Cambria" panose="02040503050406030204" pitchFamily="18" charset="0"/>
                <a:cs typeface="Times New Roman" pitchFamily="18" charset="0"/>
              </a:rPr>
              <a:t> number is associated with a table that stores the file's metadata.</a:t>
            </a:r>
          </a:p>
          <a:p>
            <a:pPr eaLnBrk="1" hangingPunct="1">
              <a:lnSpc>
                <a:spcPct val="80000"/>
              </a:lnSpc>
              <a:buFontTx/>
              <a:buNone/>
            </a:pPr>
            <a:endParaRPr lang="en-US" altLang="en-US" sz="2000" dirty="0">
              <a:latin typeface="Cambria" panose="02040503050406030204"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DD6DC05-9D71-4B6B-B792-E18D7F4E0085}" type="slidenum">
              <a:rPr lang="en-US" altLang="en-US">
                <a:latin typeface="Cambria" panose="02040503050406030204" pitchFamily="18" charset="0"/>
              </a:rPr>
              <a:pPr eaLnBrk="1" hangingPunct="1"/>
              <a:t>22</a:t>
            </a:fld>
            <a:endParaRPr lang="en-US" altLang="en-US">
              <a:latin typeface="Cambria" panose="02040503050406030204" pitchFamily="18" charset="0"/>
            </a:endParaRPr>
          </a:p>
        </p:txBody>
      </p:sp>
      <p:sp>
        <p:nvSpPr>
          <p:cNvPr id="14339"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Physical vs. Virtual Filesystems</a:t>
            </a:r>
          </a:p>
        </p:txBody>
      </p:sp>
      <p:sp>
        <p:nvSpPr>
          <p:cNvPr id="14340" name="Rectangle 3"/>
          <p:cNvSpPr>
            <a:spLocks noGrp="1" noChangeArrowheads="1"/>
          </p:cNvSpPr>
          <p:nvPr>
            <p:ph type="body" idx="1"/>
          </p:nvPr>
        </p:nvSpPr>
        <p:spPr>
          <a:xfrm>
            <a:off x="457200" y="1447800"/>
            <a:ext cx="8458200" cy="4953000"/>
          </a:xfrm>
        </p:spPr>
        <p:txBody>
          <a:bodyPr/>
          <a:lstStyle/>
          <a:p>
            <a:pPr eaLnBrk="1" hangingPunct="1">
              <a:lnSpc>
                <a:spcPct val="80000"/>
              </a:lnSpc>
              <a:buFontTx/>
              <a:buNone/>
            </a:pPr>
            <a:endParaRPr lang="en-US" altLang="en-US" sz="2100" dirty="0">
              <a:latin typeface="Cambria" panose="02040503050406030204" pitchFamily="18" charset="0"/>
              <a:cs typeface="Times New Roman" pitchFamily="18" charset="0"/>
            </a:endParaRPr>
          </a:p>
          <a:p>
            <a:pPr eaLnBrk="1" hangingPunct="1">
              <a:lnSpc>
                <a:spcPct val="80000"/>
              </a:lnSpc>
              <a:buFontTx/>
              <a:buNone/>
            </a:pPr>
            <a:r>
              <a:rPr lang="en-US" altLang="en-US" sz="2100" dirty="0">
                <a:latin typeface="Cambria" panose="02040503050406030204" pitchFamily="18" charset="0"/>
                <a:cs typeface="Times New Roman" pitchFamily="18" charset="0"/>
              </a:rPr>
              <a:t>In case of Windows we use drive letters. (see disk management as an example)</a:t>
            </a:r>
          </a:p>
          <a:p>
            <a:pPr eaLnBrk="1" hangingPunct="1">
              <a:lnSpc>
                <a:spcPct val="80000"/>
              </a:lnSpc>
              <a:buFontTx/>
              <a:buNone/>
            </a:pPr>
            <a:endParaRPr lang="en-US" altLang="en-US" sz="2100" dirty="0">
              <a:latin typeface="Cambria" panose="02040503050406030204" pitchFamily="18" charset="0"/>
              <a:cs typeface="Times New Roman" pitchFamily="18" charset="0"/>
            </a:endParaRPr>
          </a:p>
          <a:p>
            <a:pPr eaLnBrk="1" hangingPunct="1">
              <a:lnSpc>
                <a:spcPct val="80000"/>
              </a:lnSpc>
              <a:buFontTx/>
              <a:buNone/>
            </a:pPr>
            <a:r>
              <a:rPr lang="en-US" altLang="en-US" sz="2100" dirty="0">
                <a:latin typeface="Cambria" panose="02040503050406030204" pitchFamily="18" charset="0"/>
                <a:cs typeface="Times New Roman" pitchFamily="18" charset="0"/>
              </a:rPr>
              <a:t>In Linux there are no drive letters. Instead, each partition is assigned a device file name, like:</a:t>
            </a:r>
          </a:p>
          <a:p>
            <a:pPr eaLnBrk="1" hangingPunct="1">
              <a:lnSpc>
                <a:spcPct val="80000"/>
              </a:lnSpc>
              <a:buFontTx/>
              <a:buNone/>
            </a:pPr>
            <a:r>
              <a:rPr lang="en-US" altLang="en-US" sz="2100" dirty="0">
                <a:latin typeface="Cambria" panose="02040503050406030204" pitchFamily="18" charset="0"/>
                <a:cs typeface="Times New Roman" pitchFamily="18" charset="0"/>
              </a:rPr>
              <a:t>•	/dev/sda1, /dev/sda2, </a:t>
            </a:r>
            <a:r>
              <a:rPr lang="en-US" altLang="en-US" sz="2100" dirty="0" err="1">
                <a:latin typeface="Cambria" panose="02040503050406030204" pitchFamily="18" charset="0"/>
                <a:cs typeface="Times New Roman" pitchFamily="18" charset="0"/>
              </a:rPr>
              <a:t>etc</a:t>
            </a:r>
            <a:r>
              <a:rPr lang="ro-RO" altLang="en-US" sz="2100" dirty="0">
                <a:latin typeface="Cambria" panose="02040503050406030204" pitchFamily="18" charset="0"/>
                <a:cs typeface="Times New Roman" pitchFamily="18" charset="0"/>
              </a:rPr>
              <a:t>.</a:t>
            </a:r>
            <a:r>
              <a:rPr lang="en-US" altLang="en-US" sz="2100" dirty="0">
                <a:latin typeface="Cambria" panose="02040503050406030204" pitchFamily="18" charset="0"/>
                <a:cs typeface="Times New Roman" pitchFamily="18" charset="0"/>
              </a:rPr>
              <a:t> for partitions on SATA, SCSI and USB devices</a:t>
            </a:r>
          </a:p>
          <a:p>
            <a:pPr eaLnBrk="1" hangingPunct="1">
              <a:lnSpc>
                <a:spcPct val="80000"/>
              </a:lnSpc>
              <a:buFontTx/>
              <a:buNone/>
            </a:pPr>
            <a:r>
              <a:rPr lang="en-US" altLang="en-US" sz="2100" dirty="0">
                <a:latin typeface="Cambria" panose="02040503050406030204" pitchFamily="18" charset="0"/>
                <a:cs typeface="Times New Roman" pitchFamily="18" charset="0"/>
              </a:rPr>
              <a:t>•	/dev/hda1, /dev/hda2, </a:t>
            </a:r>
            <a:r>
              <a:rPr lang="en-US" altLang="en-US" sz="2100" dirty="0" err="1">
                <a:latin typeface="Cambria" panose="02040503050406030204" pitchFamily="18" charset="0"/>
                <a:cs typeface="Times New Roman" pitchFamily="18" charset="0"/>
              </a:rPr>
              <a:t>etc</a:t>
            </a:r>
            <a:r>
              <a:rPr lang="ro-RO" altLang="en-US" sz="2100" dirty="0">
                <a:latin typeface="Cambria" panose="02040503050406030204" pitchFamily="18" charset="0"/>
                <a:cs typeface="Times New Roman" pitchFamily="18" charset="0"/>
              </a:rPr>
              <a:t>.</a:t>
            </a:r>
            <a:r>
              <a:rPr lang="en-US" altLang="en-US" sz="2100" dirty="0">
                <a:latin typeface="Cambria" panose="02040503050406030204" pitchFamily="18" charset="0"/>
                <a:cs typeface="Times New Roman" pitchFamily="18" charset="0"/>
              </a:rPr>
              <a:t> for partitions on PATA/IDE devices</a:t>
            </a:r>
          </a:p>
          <a:p>
            <a:pPr eaLnBrk="1" hangingPunct="1">
              <a:lnSpc>
                <a:spcPct val="80000"/>
              </a:lnSpc>
              <a:buFontTx/>
              <a:buNone/>
            </a:pPr>
            <a:endParaRPr lang="en-US" altLang="en-US" sz="2100" dirty="0">
              <a:latin typeface="Cambria" panose="02040503050406030204" pitchFamily="18" charset="0"/>
              <a:cs typeface="Times New Roman" pitchFamily="18" charset="0"/>
            </a:endParaRPr>
          </a:p>
          <a:p>
            <a:pPr eaLnBrk="1" hangingPunct="1">
              <a:lnSpc>
                <a:spcPct val="80000"/>
              </a:lnSpc>
              <a:buFontTx/>
              <a:buNone/>
            </a:pPr>
            <a:r>
              <a:rPr lang="en-US" altLang="en-US" sz="2100" dirty="0">
                <a:latin typeface="Cambria" panose="02040503050406030204" pitchFamily="18" charset="0"/>
                <a:cs typeface="Times New Roman" pitchFamily="18" charset="0"/>
              </a:rPr>
              <a:t>Users do not access the files that are stored on these partitions by directly using these device file names. After all, it's not convenient to remember what files are located on /dev/sda1 versus what files are stored on /dev/sda2. Instead, these device files are merged into the directory structure by mounting the partition's filesystem under a directory tree.</a:t>
            </a:r>
          </a:p>
        </p:txBody>
      </p:sp>
    </p:spTree>
    <p:extLst>
      <p:ext uri="{BB962C8B-B14F-4D97-AF65-F5344CB8AC3E}">
        <p14:creationId xmlns:p14="http://schemas.microsoft.com/office/powerpoint/2010/main" val="3636040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DD6DC05-9D71-4B6B-B792-E18D7F4E0085}" type="slidenum">
              <a:rPr lang="en-US" altLang="en-US">
                <a:latin typeface="Cambria" panose="02040503050406030204" pitchFamily="18" charset="0"/>
              </a:rPr>
              <a:pPr eaLnBrk="1" hangingPunct="1"/>
              <a:t>23</a:t>
            </a:fld>
            <a:endParaRPr lang="en-US" altLang="en-US">
              <a:latin typeface="Cambria" panose="02040503050406030204" pitchFamily="18" charset="0"/>
            </a:endParaRPr>
          </a:p>
        </p:txBody>
      </p:sp>
      <p:sp>
        <p:nvSpPr>
          <p:cNvPr id="14339"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Virtual Filesystems</a:t>
            </a:r>
          </a:p>
        </p:txBody>
      </p:sp>
      <p:pic>
        <p:nvPicPr>
          <p:cNvPr id="5" name="Picture 4" descr="https://ndg-content-dev.s3.amazonaws.com/media/images/lpic1-s1/119.3.6_2.png"/>
          <p:cNvPicPr/>
          <p:nvPr/>
        </p:nvPicPr>
        <p:blipFill>
          <a:blip r:embed="rId3">
            <a:extLst>
              <a:ext uri="{28A0092B-C50C-407E-A947-70E740481C1C}">
                <a14:useLocalDpi xmlns:a14="http://schemas.microsoft.com/office/drawing/2010/main" val="0"/>
              </a:ext>
            </a:extLst>
          </a:blip>
          <a:srcRect/>
          <a:stretch>
            <a:fillRect/>
          </a:stretch>
        </p:blipFill>
        <p:spPr bwMode="auto">
          <a:xfrm>
            <a:off x="800100" y="1295400"/>
            <a:ext cx="7543800" cy="4648200"/>
          </a:xfrm>
          <a:prstGeom prst="rect">
            <a:avLst/>
          </a:prstGeom>
          <a:noFill/>
          <a:ln>
            <a:noFill/>
          </a:ln>
        </p:spPr>
      </p:pic>
    </p:spTree>
    <p:extLst>
      <p:ext uri="{BB962C8B-B14F-4D97-AF65-F5344CB8AC3E}">
        <p14:creationId xmlns:p14="http://schemas.microsoft.com/office/powerpoint/2010/main" val="522878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F9CDD54-0592-4028-A355-F988C2D57D6F}" type="slidenum">
              <a:rPr lang="en-US" altLang="en-US">
                <a:latin typeface="Cambria" panose="02040503050406030204" pitchFamily="18" charset="0"/>
              </a:rPr>
              <a:pPr eaLnBrk="1" hangingPunct="1"/>
              <a:t>24</a:t>
            </a:fld>
            <a:endParaRPr lang="en-US" altLang="en-US">
              <a:latin typeface="Cambria" panose="02040503050406030204" pitchFamily="18" charset="0"/>
            </a:endParaRPr>
          </a:p>
        </p:txBody>
      </p:sp>
      <p:sp>
        <p:nvSpPr>
          <p:cNvPr id="15363"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Conclusions</a:t>
            </a:r>
            <a:r>
              <a:rPr lang="ro-RO" altLang="en-US" sz="3300" dirty="0">
                <a:latin typeface="Cambria" panose="02040503050406030204" pitchFamily="18" charset="0"/>
                <a:cs typeface="Times New Roman" pitchFamily="18" charset="0"/>
              </a:rPr>
              <a:t> (2)</a:t>
            </a:r>
            <a:endParaRPr lang="en-US" altLang="en-US" sz="3300" dirty="0">
              <a:latin typeface="Cambria" panose="02040503050406030204" pitchFamily="18" charset="0"/>
              <a:cs typeface="Times New Roman" pitchFamily="18" charset="0"/>
            </a:endParaRPr>
          </a:p>
        </p:txBody>
      </p:sp>
      <p:sp>
        <p:nvSpPr>
          <p:cNvPr id="15364" name="Rectangle 3"/>
          <p:cNvSpPr>
            <a:spLocks noGrp="1" noChangeArrowheads="1"/>
          </p:cNvSpPr>
          <p:nvPr>
            <p:ph type="body" idx="1"/>
          </p:nvPr>
        </p:nvSpPr>
        <p:spPr>
          <a:xfrm>
            <a:off x="457200" y="4343400"/>
            <a:ext cx="8229600" cy="1752600"/>
          </a:xfrm>
        </p:spPr>
        <p:txBody>
          <a:bodyPr/>
          <a:lstStyle/>
          <a:p>
            <a:pPr marL="0" indent="0" eaLnBrk="1" hangingPunct="1">
              <a:lnSpc>
                <a:spcPct val="80000"/>
              </a:lnSpc>
              <a:buNone/>
            </a:pPr>
            <a:r>
              <a:rPr lang="en-US" altLang="en-US" sz="2000" dirty="0">
                <a:latin typeface="Cambria" panose="02040503050406030204" pitchFamily="18" charset="0"/>
                <a:cs typeface="Times New Roman" pitchFamily="18" charset="0"/>
              </a:rPr>
              <a:t>All of the files under the /home directory are really stored in the filesystem that is on the /dev/sda3 partition. All of the files under the /</a:t>
            </a:r>
            <a:r>
              <a:rPr lang="en-US" altLang="en-US" sz="2000" dirty="0" err="1">
                <a:latin typeface="Cambria" panose="02040503050406030204" pitchFamily="18" charset="0"/>
                <a:cs typeface="Times New Roman" pitchFamily="18" charset="0"/>
              </a:rPr>
              <a:t>var</a:t>
            </a:r>
            <a:r>
              <a:rPr lang="en-US" altLang="en-US" sz="2000" dirty="0">
                <a:latin typeface="Cambria" panose="02040503050406030204" pitchFamily="18" charset="0"/>
                <a:cs typeface="Times New Roman" pitchFamily="18" charset="0"/>
              </a:rPr>
              <a:t> directory are stored in the filesystem that is on the /dev/sda2 partition. This makes /home and /</a:t>
            </a:r>
            <a:r>
              <a:rPr lang="en-US" altLang="en-US" sz="2000" dirty="0" err="1">
                <a:latin typeface="Cambria" panose="02040503050406030204" pitchFamily="18" charset="0"/>
                <a:cs typeface="Times New Roman" pitchFamily="18" charset="0"/>
              </a:rPr>
              <a:t>var</a:t>
            </a:r>
            <a:r>
              <a:rPr lang="en-US" altLang="en-US" sz="2000" dirty="0">
                <a:latin typeface="Cambria" panose="02040503050406030204" pitchFamily="18" charset="0"/>
                <a:cs typeface="Times New Roman" pitchFamily="18" charset="0"/>
              </a:rPr>
              <a:t> mount point directories. The / directory is also a mount point directory, likely for the filesystem on the /dev/sda1 partition.</a:t>
            </a:r>
          </a:p>
          <a:p>
            <a:pPr marL="0" indent="0" eaLnBrk="1" hangingPunct="1">
              <a:lnSpc>
                <a:spcPct val="80000"/>
              </a:lnSpc>
              <a:buNone/>
            </a:pPr>
            <a:r>
              <a:rPr lang="en-US" altLang="en-US" sz="2000" dirty="0">
                <a:latin typeface="Cambria" panose="02040503050406030204" pitchFamily="18" charset="0"/>
                <a:cs typeface="Times New Roman" pitchFamily="18" charset="0"/>
              </a:rPr>
              <a:t>The process of placing a filesystem under a mount point is called </a:t>
            </a:r>
            <a:r>
              <a:rPr lang="en-US" altLang="en-US" sz="2000" i="1" dirty="0">
                <a:latin typeface="Cambria" panose="02040503050406030204" pitchFamily="18" charset="0"/>
                <a:cs typeface="Times New Roman" pitchFamily="18" charset="0"/>
              </a:rPr>
              <a:t>mounting</a:t>
            </a:r>
            <a:r>
              <a:rPr lang="en-US" altLang="en-US" sz="2000" dirty="0">
                <a:latin typeface="Cambria" panose="02040503050406030204" pitchFamily="18" charset="0"/>
                <a:cs typeface="Times New Roman" pitchFamily="18" charset="0"/>
              </a:rPr>
              <a:t>. This is accomplished either automatically at boot or manually with the </a:t>
            </a:r>
            <a:r>
              <a:rPr lang="en-US" altLang="en-US" sz="2000" i="1" dirty="0">
                <a:latin typeface="Cambria" panose="02040503050406030204" pitchFamily="18" charset="0"/>
                <a:cs typeface="Times New Roman" pitchFamily="18" charset="0"/>
              </a:rPr>
              <a:t>mount </a:t>
            </a:r>
            <a:r>
              <a:rPr lang="en-US" altLang="en-US" sz="2000" dirty="0">
                <a:latin typeface="Cambria" panose="02040503050406030204" pitchFamily="18" charset="0"/>
                <a:cs typeface="Times New Roman" pitchFamily="18" charset="0"/>
              </a:rPr>
              <a:t>command.</a:t>
            </a:r>
          </a:p>
        </p:txBody>
      </p:sp>
      <p:pic>
        <p:nvPicPr>
          <p:cNvPr id="5" name="Picture 4" descr="https://ndg-content-dev.s3.amazonaws.com/media/images/lpic1-s1/119.3.6_3.pn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3868"/>
            <a:ext cx="5804852" cy="387540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F9CDD54-0592-4028-A355-F988C2D57D6F}" type="slidenum">
              <a:rPr lang="en-US" altLang="en-US">
                <a:latin typeface="Cambria" panose="02040503050406030204" pitchFamily="18" charset="0"/>
              </a:rPr>
              <a:pPr eaLnBrk="1" hangingPunct="1"/>
              <a:t>25</a:t>
            </a:fld>
            <a:endParaRPr lang="en-US" altLang="en-US">
              <a:latin typeface="Cambria" panose="02040503050406030204" pitchFamily="18" charset="0"/>
            </a:endParaRPr>
          </a:p>
        </p:txBody>
      </p:sp>
      <p:sp>
        <p:nvSpPr>
          <p:cNvPr id="15363" name="Rectangle 2"/>
          <p:cNvSpPr>
            <a:spLocks noGrp="1" noChangeArrowheads="1"/>
          </p:cNvSpPr>
          <p:nvPr>
            <p:ph type="title"/>
          </p:nvPr>
        </p:nvSpPr>
        <p:spPr>
          <a:xfrm>
            <a:off x="457200" y="0"/>
            <a:ext cx="8229600" cy="1417638"/>
          </a:xfrm>
        </p:spPr>
        <p:txBody>
          <a:bodyPr/>
          <a:lstStyle/>
          <a:p>
            <a:pPr eaLnBrk="1" hangingPunct="1"/>
            <a:r>
              <a:rPr lang="en-US" altLang="en-US" sz="3300" dirty="0">
                <a:latin typeface="Cambria" panose="02040503050406030204" pitchFamily="18" charset="0"/>
                <a:cs typeface="Times New Roman" pitchFamily="18" charset="0"/>
              </a:rPr>
              <a:t>Virtual filesystems</a:t>
            </a:r>
          </a:p>
        </p:txBody>
      </p:sp>
      <p:sp>
        <p:nvSpPr>
          <p:cNvPr id="15364" name="Rectangle 3"/>
          <p:cNvSpPr>
            <a:spLocks noGrp="1" noChangeArrowheads="1"/>
          </p:cNvSpPr>
          <p:nvPr>
            <p:ph type="body" idx="1"/>
          </p:nvPr>
        </p:nvSpPr>
        <p:spPr>
          <a:xfrm>
            <a:off x="457200" y="1219200"/>
            <a:ext cx="8229600" cy="838200"/>
          </a:xfrm>
        </p:spPr>
        <p:txBody>
          <a:bodyPr/>
          <a:lstStyle/>
          <a:p>
            <a:pPr marL="0" indent="0" eaLnBrk="1" hangingPunct="1">
              <a:lnSpc>
                <a:spcPct val="80000"/>
              </a:lnSpc>
              <a:buNone/>
            </a:pPr>
            <a:r>
              <a:rPr lang="en-US" altLang="en-US" sz="2000" dirty="0">
                <a:latin typeface="Cambria" panose="02040503050406030204" pitchFamily="18" charset="0"/>
                <a:cs typeface="Times New Roman" pitchFamily="18" charset="0"/>
              </a:rPr>
              <a:t>If the administrator were to </a:t>
            </a:r>
            <a:r>
              <a:rPr lang="en-US" altLang="en-US" sz="2000" b="1" i="1" dirty="0">
                <a:latin typeface="Cambria" panose="02040503050406030204" pitchFamily="18" charset="0"/>
                <a:cs typeface="Times New Roman" pitchFamily="18" charset="0"/>
              </a:rPr>
              <a:t>unmount</a:t>
            </a:r>
            <a:r>
              <a:rPr lang="en-US" altLang="en-US" sz="2000" dirty="0">
                <a:latin typeface="Cambria" panose="02040503050406030204" pitchFamily="18" charset="0"/>
                <a:cs typeface="Times New Roman" pitchFamily="18" charset="0"/>
              </a:rPr>
              <a:t> the /dev/sda3 filesystem from the previous example, then the virtual filesystem would look like the following:</a:t>
            </a:r>
          </a:p>
        </p:txBody>
      </p:sp>
      <p:pic>
        <p:nvPicPr>
          <p:cNvPr id="6" name="Picture 5" descr="https://ndg-content-dev.s3.amazonaws.com/media/images/lpic1-s1/119.3.6_4.png"/>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6477000" cy="4343400"/>
          </a:xfrm>
          <a:prstGeom prst="rect">
            <a:avLst/>
          </a:prstGeom>
          <a:noFill/>
          <a:ln>
            <a:noFill/>
          </a:ln>
        </p:spPr>
      </p:pic>
    </p:spTree>
    <p:extLst>
      <p:ext uri="{BB962C8B-B14F-4D97-AF65-F5344CB8AC3E}">
        <p14:creationId xmlns:p14="http://schemas.microsoft.com/office/powerpoint/2010/main" val="392341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F9CDD54-0592-4028-A355-F988C2D57D6F}" type="slidenum">
              <a:rPr lang="en-US" altLang="en-US">
                <a:latin typeface="Cambria" panose="02040503050406030204" pitchFamily="18" charset="0"/>
              </a:rPr>
              <a:pPr eaLnBrk="1" hangingPunct="1"/>
              <a:t>26</a:t>
            </a:fld>
            <a:endParaRPr lang="en-US" altLang="en-US">
              <a:latin typeface="Cambria" panose="02040503050406030204" pitchFamily="18" charset="0"/>
            </a:endParaRPr>
          </a:p>
        </p:txBody>
      </p:sp>
      <p:sp>
        <p:nvSpPr>
          <p:cNvPr id="15363" name="Rectangle 2"/>
          <p:cNvSpPr>
            <a:spLocks noGrp="1" noChangeArrowheads="1"/>
          </p:cNvSpPr>
          <p:nvPr>
            <p:ph type="title"/>
          </p:nvPr>
        </p:nvSpPr>
        <p:spPr>
          <a:xfrm>
            <a:off x="457200" y="-76200"/>
            <a:ext cx="8229600" cy="1143000"/>
          </a:xfrm>
        </p:spPr>
        <p:txBody>
          <a:bodyPr/>
          <a:lstStyle/>
          <a:p>
            <a:pPr eaLnBrk="1" hangingPunct="1"/>
            <a:r>
              <a:rPr lang="en-US" altLang="en-US" sz="3300" dirty="0">
                <a:latin typeface="Cambria" panose="02040503050406030204" pitchFamily="18" charset="0"/>
                <a:cs typeface="Times New Roman" pitchFamily="18" charset="0"/>
              </a:rPr>
              <a:t>Virtual filesystems</a:t>
            </a:r>
          </a:p>
        </p:txBody>
      </p:sp>
      <p:sp>
        <p:nvSpPr>
          <p:cNvPr id="15364" name="Rectangle 3"/>
          <p:cNvSpPr>
            <a:spLocks noGrp="1" noChangeArrowheads="1"/>
          </p:cNvSpPr>
          <p:nvPr>
            <p:ph type="body" idx="1"/>
          </p:nvPr>
        </p:nvSpPr>
        <p:spPr>
          <a:xfrm>
            <a:off x="457200" y="914400"/>
            <a:ext cx="8229600" cy="838200"/>
          </a:xfrm>
        </p:spPr>
        <p:txBody>
          <a:bodyPr/>
          <a:lstStyle/>
          <a:p>
            <a:pPr marL="0" indent="0" eaLnBrk="1" hangingPunct="1">
              <a:lnSpc>
                <a:spcPct val="80000"/>
              </a:lnSpc>
              <a:buNone/>
            </a:pPr>
            <a:r>
              <a:rPr lang="en-US" altLang="en-US" sz="2000" dirty="0">
                <a:latin typeface="Cambria" panose="02040503050406030204" pitchFamily="18" charset="0"/>
                <a:cs typeface="Times New Roman" pitchFamily="18" charset="0"/>
              </a:rPr>
              <a:t>Notice that now there is nothing under the /home directory. This is common because a mount point directory should be empty, as anything contained in a mount point directory will be inaccessible after the unmount. The /dev/sda3 filesystem is mounted under the /home directory, then the bob and sue directories would again be available. </a:t>
            </a:r>
          </a:p>
        </p:txBody>
      </p:sp>
      <p:pic>
        <p:nvPicPr>
          <p:cNvPr id="7" name="Picture 6" descr="https://ndg-content-dev.s3.amazonaws.com/media/images/lpic1-s1/119.3.6_5.png"/>
          <p:cNvPicPr/>
          <p:nvPr/>
        </p:nvPicPr>
        <p:blipFill>
          <a:blip r:embed="rId2">
            <a:extLst>
              <a:ext uri="{28A0092B-C50C-407E-A947-70E740481C1C}">
                <a14:useLocalDpi xmlns:a14="http://schemas.microsoft.com/office/drawing/2010/main" val="0"/>
              </a:ext>
            </a:extLst>
          </a:blip>
          <a:srcRect/>
          <a:stretch>
            <a:fillRect/>
          </a:stretch>
        </p:blipFill>
        <p:spPr bwMode="auto">
          <a:xfrm>
            <a:off x="629978" y="2667000"/>
            <a:ext cx="8000999" cy="3886200"/>
          </a:xfrm>
          <a:prstGeom prst="rect">
            <a:avLst/>
          </a:prstGeom>
          <a:noFill/>
          <a:ln>
            <a:noFill/>
          </a:ln>
        </p:spPr>
      </p:pic>
    </p:spTree>
    <p:extLst>
      <p:ext uri="{BB962C8B-B14F-4D97-AF65-F5344CB8AC3E}">
        <p14:creationId xmlns:p14="http://schemas.microsoft.com/office/powerpoint/2010/main" val="3442824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F9CDD54-0592-4028-A355-F988C2D57D6F}" type="slidenum">
              <a:rPr lang="en-US" altLang="en-US">
                <a:latin typeface="Cambria" panose="02040503050406030204" pitchFamily="18" charset="0"/>
              </a:rPr>
              <a:pPr eaLnBrk="1" hangingPunct="1"/>
              <a:t>27</a:t>
            </a:fld>
            <a:endParaRPr lang="en-US" altLang="en-US">
              <a:latin typeface="Cambria" panose="02040503050406030204" pitchFamily="18" charset="0"/>
            </a:endParaRPr>
          </a:p>
        </p:txBody>
      </p:sp>
      <p:sp>
        <p:nvSpPr>
          <p:cNvPr id="15363" name="Rectangle 2"/>
          <p:cNvSpPr>
            <a:spLocks noGrp="1" noChangeArrowheads="1"/>
          </p:cNvSpPr>
          <p:nvPr>
            <p:ph type="title"/>
          </p:nvPr>
        </p:nvSpPr>
        <p:spPr>
          <a:xfrm>
            <a:off x="457200" y="-76200"/>
            <a:ext cx="8229600" cy="1143000"/>
          </a:xfrm>
        </p:spPr>
        <p:txBody>
          <a:bodyPr/>
          <a:lstStyle/>
          <a:p>
            <a:pPr eaLnBrk="1" hangingPunct="1"/>
            <a:r>
              <a:rPr lang="en-US" altLang="en-US" sz="3300" dirty="0">
                <a:latin typeface="Cambria" panose="02040503050406030204" pitchFamily="18" charset="0"/>
                <a:cs typeface="Times New Roman" pitchFamily="18" charset="0"/>
              </a:rPr>
              <a:t>Key terms summary</a:t>
            </a:r>
          </a:p>
        </p:txBody>
      </p:sp>
      <p:sp>
        <p:nvSpPr>
          <p:cNvPr id="15364" name="Rectangle 3"/>
          <p:cNvSpPr>
            <a:spLocks noGrp="1" noChangeArrowheads="1"/>
          </p:cNvSpPr>
          <p:nvPr>
            <p:ph type="body" idx="1"/>
          </p:nvPr>
        </p:nvSpPr>
        <p:spPr>
          <a:xfrm>
            <a:off x="457200" y="990600"/>
            <a:ext cx="8229600" cy="4953000"/>
          </a:xfrm>
        </p:spPr>
        <p:txBody>
          <a:bodyPr/>
          <a:lstStyle/>
          <a:p>
            <a:pPr marL="0" indent="0" eaLnBrk="1" hangingPunct="1">
              <a:lnSpc>
                <a:spcPct val="80000"/>
              </a:lnSpc>
              <a:buNone/>
            </a:pPr>
            <a:r>
              <a:rPr lang="en-US" altLang="en-US" sz="2000" b="1" dirty="0">
                <a:latin typeface="Cambria" panose="02040503050406030204" pitchFamily="18" charset="0"/>
                <a:cs typeface="Times New Roman" pitchFamily="18" charset="0"/>
              </a:rPr>
              <a:t>/ (root) filesystem</a:t>
            </a:r>
          </a:p>
          <a:p>
            <a:pPr marL="0" indent="0" eaLnBrk="1" hangingPunct="1">
              <a:lnSpc>
                <a:spcPct val="80000"/>
              </a:lnSpc>
              <a:buNone/>
            </a:pPr>
            <a:r>
              <a:rPr lang="en-US" altLang="en-US" sz="2000" dirty="0">
                <a:latin typeface="Cambria" panose="02040503050406030204" pitchFamily="18" charset="0"/>
                <a:cs typeface="Times New Roman" pitchFamily="18" charset="0"/>
              </a:rPr>
              <a:t>The filesystem that is contained on the same partition on which the root directory is located, and it is the filesystem on which all the other filesystems are mounted as the system is booted up. </a:t>
            </a:r>
          </a:p>
          <a:p>
            <a:pPr marL="0" indent="0" eaLnBrk="1" hangingPunct="1">
              <a:lnSpc>
                <a:spcPct val="80000"/>
              </a:lnSpc>
              <a:buNone/>
            </a:pPr>
            <a:r>
              <a:rPr lang="en-US" altLang="en-US" sz="2000" b="1" dirty="0">
                <a:latin typeface="Cambria" panose="02040503050406030204" pitchFamily="18" charset="0"/>
                <a:cs typeface="Times New Roman" pitchFamily="18" charset="0"/>
              </a:rPr>
              <a:t>/boot filesystem</a:t>
            </a:r>
          </a:p>
          <a:p>
            <a:pPr marL="0" indent="0" eaLnBrk="1" hangingPunct="1">
              <a:lnSpc>
                <a:spcPct val="80000"/>
              </a:lnSpc>
              <a:buNone/>
            </a:pPr>
            <a:r>
              <a:rPr lang="en-US" altLang="en-US" sz="2000" dirty="0">
                <a:latin typeface="Cambria" panose="02040503050406030204" pitchFamily="18" charset="0"/>
                <a:cs typeface="Times New Roman" pitchFamily="18" charset="0"/>
              </a:rPr>
              <a:t>The directory containing everything required for the boot process except for configuration files not needed at boot time. </a:t>
            </a:r>
          </a:p>
          <a:p>
            <a:pPr marL="0" indent="0" eaLnBrk="1" hangingPunct="1">
              <a:lnSpc>
                <a:spcPct val="80000"/>
              </a:lnSpc>
              <a:buNone/>
            </a:pPr>
            <a:r>
              <a:rPr lang="en-US" altLang="en-US" sz="2000" b="1" dirty="0">
                <a:latin typeface="Cambria" panose="02040503050406030204" pitchFamily="18" charset="0"/>
                <a:cs typeface="Times New Roman" pitchFamily="18" charset="0"/>
              </a:rPr>
              <a:t>/home filesystem</a:t>
            </a:r>
          </a:p>
          <a:p>
            <a:pPr marL="0" indent="0" eaLnBrk="1" hangingPunct="1">
              <a:lnSpc>
                <a:spcPct val="80000"/>
              </a:lnSpc>
              <a:buNone/>
            </a:pPr>
            <a:r>
              <a:rPr lang="en-US" altLang="en-US" sz="2000" dirty="0">
                <a:latin typeface="Cambria" panose="02040503050406030204" pitchFamily="18" charset="0"/>
                <a:cs typeface="Times New Roman" pitchFamily="18" charset="0"/>
              </a:rPr>
              <a:t>Typically the parent directory for individual user home directories. Each users personal files may be stored within the user subdirectories along with user specific configuration files. </a:t>
            </a:r>
          </a:p>
          <a:p>
            <a:pPr marL="0" indent="0" eaLnBrk="1" hangingPunct="1">
              <a:lnSpc>
                <a:spcPct val="80000"/>
              </a:lnSpc>
              <a:buNone/>
            </a:pPr>
            <a:r>
              <a:rPr lang="en-US" altLang="en-US" sz="2000" b="1" dirty="0">
                <a:latin typeface="Cambria" panose="02040503050406030204" pitchFamily="18" charset="0"/>
                <a:cs typeface="Times New Roman" pitchFamily="18" charset="0"/>
              </a:rPr>
              <a:t>/</a:t>
            </a:r>
            <a:r>
              <a:rPr lang="en-US" altLang="en-US" sz="2000" b="1" dirty="0" err="1">
                <a:latin typeface="Cambria" panose="02040503050406030204" pitchFamily="18" charset="0"/>
                <a:cs typeface="Times New Roman" pitchFamily="18" charset="0"/>
              </a:rPr>
              <a:t>var</a:t>
            </a:r>
            <a:r>
              <a:rPr lang="en-US" altLang="en-US" sz="2000" b="1" dirty="0">
                <a:latin typeface="Cambria" panose="02040503050406030204" pitchFamily="18" charset="0"/>
                <a:cs typeface="Times New Roman" pitchFamily="18" charset="0"/>
              </a:rPr>
              <a:t> filesystem</a:t>
            </a:r>
          </a:p>
          <a:p>
            <a:pPr marL="0" indent="0" eaLnBrk="1" hangingPunct="1">
              <a:lnSpc>
                <a:spcPct val="80000"/>
              </a:lnSpc>
              <a:buNone/>
            </a:pPr>
            <a:r>
              <a:rPr lang="en-US" altLang="en-US" sz="2000" dirty="0">
                <a:latin typeface="Cambria" panose="02040503050406030204" pitchFamily="18" charset="0"/>
                <a:cs typeface="Times New Roman" pitchFamily="18" charset="0"/>
              </a:rPr>
              <a:t>The directory containing variable data like system logging files, mail and printer spool directories, and transient and temporary files. </a:t>
            </a:r>
          </a:p>
          <a:p>
            <a:pPr marL="0" indent="0" eaLnBrk="1" hangingPunct="1">
              <a:lnSpc>
                <a:spcPct val="80000"/>
              </a:lnSpc>
              <a:buNone/>
            </a:pPr>
            <a:r>
              <a:rPr lang="en-US" altLang="en-US" sz="2000" b="1" dirty="0">
                <a:latin typeface="Cambria" panose="02040503050406030204" pitchFamily="18" charset="0"/>
                <a:cs typeface="Times New Roman" pitchFamily="18" charset="0"/>
              </a:rPr>
              <a:t>MBR</a:t>
            </a:r>
          </a:p>
          <a:p>
            <a:pPr marL="0" indent="0" eaLnBrk="1" hangingPunct="1">
              <a:lnSpc>
                <a:spcPct val="80000"/>
              </a:lnSpc>
              <a:buNone/>
            </a:pPr>
            <a:r>
              <a:rPr lang="en-US" altLang="en-US" sz="2000" dirty="0">
                <a:latin typeface="Cambria" panose="02040503050406030204" pitchFamily="18" charset="0"/>
                <a:cs typeface="Times New Roman" pitchFamily="18" charset="0"/>
              </a:rPr>
              <a:t>The Master Boot Record (MBR) represents the first 512 bytes of a storage device. It contains an operating system bootloader and the storage device's partition table. </a:t>
            </a: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3499906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F9CDD54-0592-4028-A355-F988C2D57D6F}" type="slidenum">
              <a:rPr lang="en-US" altLang="en-US">
                <a:latin typeface="Cambria" panose="02040503050406030204" pitchFamily="18" charset="0"/>
              </a:rPr>
              <a:pPr eaLnBrk="1" hangingPunct="1"/>
              <a:t>28</a:t>
            </a:fld>
            <a:endParaRPr lang="en-US" altLang="en-US">
              <a:latin typeface="Cambria" panose="02040503050406030204" pitchFamily="18" charset="0"/>
            </a:endParaRPr>
          </a:p>
        </p:txBody>
      </p:sp>
      <p:sp>
        <p:nvSpPr>
          <p:cNvPr id="15363" name="Rectangle 2"/>
          <p:cNvSpPr>
            <a:spLocks noGrp="1" noChangeArrowheads="1"/>
          </p:cNvSpPr>
          <p:nvPr>
            <p:ph type="title"/>
          </p:nvPr>
        </p:nvSpPr>
        <p:spPr>
          <a:xfrm>
            <a:off x="457200" y="-76200"/>
            <a:ext cx="8229600" cy="1143000"/>
          </a:xfrm>
        </p:spPr>
        <p:txBody>
          <a:bodyPr/>
          <a:lstStyle/>
          <a:p>
            <a:pPr eaLnBrk="1" hangingPunct="1"/>
            <a:r>
              <a:rPr lang="en-US" altLang="en-US" sz="3300" dirty="0">
                <a:latin typeface="Cambria" panose="02040503050406030204" pitchFamily="18" charset="0"/>
                <a:cs typeface="Times New Roman" pitchFamily="18" charset="0"/>
              </a:rPr>
              <a:t>Key terms summary</a:t>
            </a:r>
          </a:p>
        </p:txBody>
      </p:sp>
      <p:sp>
        <p:nvSpPr>
          <p:cNvPr id="15364" name="Rectangle 3"/>
          <p:cNvSpPr>
            <a:spLocks noGrp="1" noChangeArrowheads="1"/>
          </p:cNvSpPr>
          <p:nvPr>
            <p:ph type="body" idx="1"/>
          </p:nvPr>
        </p:nvSpPr>
        <p:spPr>
          <a:xfrm>
            <a:off x="457200" y="838200"/>
            <a:ext cx="8229600" cy="5105400"/>
          </a:xfrm>
        </p:spPr>
        <p:txBody>
          <a:bodyPr/>
          <a:lstStyle/>
          <a:p>
            <a:pPr marL="0" indent="0" eaLnBrk="1" hangingPunct="1">
              <a:lnSpc>
                <a:spcPct val="80000"/>
              </a:lnSpc>
              <a:buNone/>
            </a:pPr>
            <a:r>
              <a:rPr lang="en-US" altLang="en-US" sz="2000" b="1" dirty="0" err="1">
                <a:latin typeface="Cambria" panose="02040503050406030204" pitchFamily="18" charset="0"/>
                <a:cs typeface="Times New Roman" pitchFamily="18" charset="0"/>
              </a:rPr>
              <a:t>fsck</a:t>
            </a:r>
            <a:endParaRPr lang="en-US" altLang="en-US" sz="2000" b="1" dirty="0">
              <a:latin typeface="Cambria" panose="02040503050406030204" pitchFamily="18" charset="0"/>
              <a:cs typeface="Times New Roman" pitchFamily="18" charset="0"/>
            </a:endParaRPr>
          </a:p>
          <a:p>
            <a:pPr marL="0" indent="0" eaLnBrk="1" hangingPunct="1">
              <a:lnSpc>
                <a:spcPct val="80000"/>
              </a:lnSpc>
              <a:buNone/>
            </a:pPr>
            <a:r>
              <a:rPr lang="en-US" altLang="en-US" sz="2000" dirty="0">
                <a:latin typeface="Cambria" panose="02040503050406030204" pitchFamily="18" charset="0"/>
                <a:cs typeface="Times New Roman" pitchFamily="18" charset="0"/>
              </a:rPr>
              <a:t>Command used to check and optionally repair one or more Linux file systems. If no filesystem is specified with the command, </a:t>
            </a:r>
            <a:r>
              <a:rPr lang="en-US" altLang="en-US" sz="2000" b="1" dirty="0" err="1">
                <a:latin typeface="Cambria" panose="02040503050406030204" pitchFamily="18" charset="0"/>
                <a:cs typeface="Times New Roman" pitchFamily="18" charset="0"/>
              </a:rPr>
              <a:t>fsck</a:t>
            </a:r>
            <a:r>
              <a:rPr lang="en-US" altLang="en-US" sz="2000" dirty="0">
                <a:latin typeface="Cambria" panose="02040503050406030204" pitchFamily="18" charset="0"/>
                <a:cs typeface="Times New Roman" pitchFamily="18" charset="0"/>
              </a:rPr>
              <a:t> will check all filesystems in the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etc</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fstab</a:t>
            </a:r>
            <a:r>
              <a:rPr lang="en-US" altLang="en-US" sz="2000" dirty="0">
                <a:latin typeface="Cambria" panose="02040503050406030204" pitchFamily="18" charset="0"/>
                <a:cs typeface="Times New Roman" pitchFamily="18" charset="0"/>
              </a:rPr>
              <a:t> file by default.</a:t>
            </a:r>
          </a:p>
          <a:p>
            <a:pPr marL="0" indent="0" eaLnBrk="1" hangingPunct="1">
              <a:lnSpc>
                <a:spcPct val="80000"/>
              </a:lnSpc>
              <a:buNone/>
            </a:pPr>
            <a:r>
              <a:rPr lang="en-US" altLang="en-US" sz="2000" b="1" dirty="0">
                <a:latin typeface="Cambria" panose="02040503050406030204" pitchFamily="18" charset="0"/>
                <a:cs typeface="Times New Roman" pitchFamily="18" charset="0"/>
              </a:rPr>
              <a:t>mount points</a:t>
            </a:r>
          </a:p>
          <a:p>
            <a:pPr marL="0" indent="0" eaLnBrk="1" hangingPunct="1">
              <a:lnSpc>
                <a:spcPct val="80000"/>
              </a:lnSpc>
              <a:buNone/>
            </a:pPr>
            <a:r>
              <a:rPr lang="en-US" altLang="en-US" sz="2000" dirty="0">
                <a:latin typeface="Cambria" panose="02040503050406030204" pitchFamily="18" charset="0"/>
                <a:cs typeface="Times New Roman" pitchFamily="18" charset="0"/>
              </a:rPr>
              <a:t>A connection between a partition’s file system and a folder allowing you to access the files on the partition. </a:t>
            </a:r>
          </a:p>
          <a:p>
            <a:pPr marL="0" indent="0" eaLnBrk="1" hangingPunct="1">
              <a:lnSpc>
                <a:spcPct val="80000"/>
              </a:lnSpc>
              <a:buNone/>
            </a:pPr>
            <a:r>
              <a:rPr lang="en-US" altLang="en-US" sz="2000" b="1" dirty="0">
                <a:latin typeface="Cambria" panose="02040503050406030204" pitchFamily="18" charset="0"/>
                <a:cs typeface="Times New Roman" pitchFamily="18" charset="0"/>
              </a:rPr>
              <a:t>parted</a:t>
            </a:r>
          </a:p>
          <a:p>
            <a:pPr marL="0" indent="0" eaLnBrk="1" hangingPunct="1">
              <a:lnSpc>
                <a:spcPct val="80000"/>
              </a:lnSpc>
              <a:buNone/>
            </a:pPr>
            <a:r>
              <a:rPr lang="en-US" altLang="en-US" sz="2000" dirty="0">
                <a:latin typeface="Cambria" panose="02040503050406030204" pitchFamily="18" charset="0"/>
                <a:cs typeface="Times New Roman" pitchFamily="18" charset="0"/>
              </a:rPr>
              <a:t>A disk partitioning and partition resizing utility. It allows an administrator to destroy, create, resize, move, and copy ext2, </a:t>
            </a:r>
            <a:r>
              <a:rPr lang="en-US" altLang="en-US" sz="2000" dirty="0" err="1">
                <a:latin typeface="Cambria" panose="02040503050406030204" pitchFamily="18" charset="0"/>
                <a:cs typeface="Times New Roman" pitchFamily="18" charset="0"/>
              </a:rPr>
              <a:t>linux</a:t>
            </a:r>
            <a:r>
              <a:rPr lang="en-US" altLang="en-US" sz="2000" dirty="0">
                <a:latin typeface="Cambria" panose="02040503050406030204" pitchFamily="18" charset="0"/>
                <a:cs typeface="Times New Roman" pitchFamily="18" charset="0"/>
              </a:rPr>
              <a:t>-swap, FAT, FAT32, and </a:t>
            </a:r>
            <a:r>
              <a:rPr lang="en-US" altLang="en-US" sz="2000" dirty="0" err="1">
                <a:latin typeface="Cambria" panose="02040503050406030204" pitchFamily="18" charset="0"/>
                <a:cs typeface="Times New Roman" pitchFamily="18" charset="0"/>
              </a:rPr>
              <a:t>reiserfs</a:t>
            </a:r>
            <a:r>
              <a:rPr lang="en-US" altLang="en-US" sz="2000" dirty="0">
                <a:latin typeface="Cambria" panose="02040503050406030204" pitchFamily="18" charset="0"/>
                <a:cs typeface="Times New Roman" pitchFamily="18" charset="0"/>
              </a:rPr>
              <a:t> partitions. </a:t>
            </a:r>
          </a:p>
          <a:p>
            <a:pPr marL="0" indent="0" eaLnBrk="1" hangingPunct="1">
              <a:lnSpc>
                <a:spcPct val="80000"/>
              </a:lnSpc>
              <a:buNone/>
            </a:pPr>
            <a:r>
              <a:rPr lang="en-US" altLang="en-US" sz="2000" b="1" dirty="0">
                <a:latin typeface="Cambria" panose="02040503050406030204" pitchFamily="18" charset="0"/>
                <a:cs typeface="Times New Roman" pitchFamily="18" charset="0"/>
              </a:rPr>
              <a:t>partitions</a:t>
            </a:r>
          </a:p>
          <a:p>
            <a:pPr marL="0" indent="0" eaLnBrk="1" hangingPunct="1">
              <a:lnSpc>
                <a:spcPct val="80000"/>
              </a:lnSpc>
              <a:buNone/>
            </a:pPr>
            <a:r>
              <a:rPr lang="en-US" altLang="en-US" sz="2000" dirty="0">
                <a:latin typeface="Cambria" panose="02040503050406030204" pitchFamily="18" charset="0"/>
                <a:cs typeface="Times New Roman" pitchFamily="18" charset="0"/>
              </a:rPr>
              <a:t>The logical division of the available space on a hard drive into one or more sections that can be accessed independently of one another. </a:t>
            </a:r>
          </a:p>
          <a:p>
            <a:pPr marL="0" indent="0" eaLnBrk="1" hangingPunct="1">
              <a:lnSpc>
                <a:spcPct val="80000"/>
              </a:lnSpc>
              <a:buNone/>
            </a:pPr>
            <a:r>
              <a:rPr lang="en-US" altLang="en-US" sz="2000" b="1" dirty="0">
                <a:latin typeface="Cambria" panose="02040503050406030204" pitchFamily="18" charset="0"/>
                <a:cs typeface="Times New Roman" pitchFamily="18" charset="0"/>
              </a:rPr>
              <a:t>swap space</a:t>
            </a:r>
          </a:p>
          <a:p>
            <a:pPr marL="0" indent="0" eaLnBrk="1" hangingPunct="1">
              <a:lnSpc>
                <a:spcPct val="80000"/>
              </a:lnSpc>
              <a:buNone/>
            </a:pPr>
            <a:r>
              <a:rPr lang="en-US" altLang="en-US" sz="2000" dirty="0">
                <a:latin typeface="Cambria" panose="02040503050406030204" pitchFamily="18" charset="0"/>
                <a:cs typeface="Times New Roman" pitchFamily="18" charset="0"/>
              </a:rPr>
              <a:t>Used when the amount of physical memory (RAM) is full. If the system needs more memory resources and the RAM is full, inactive pages in memory are moved to the swap space.</a:t>
            </a: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3967194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09E099F-D9B8-4DFC-A652-360CABB65D3A}" type="slidenum">
              <a:rPr lang="en-US" altLang="en-US">
                <a:latin typeface="Cambria" panose="02040503050406030204" pitchFamily="18" charset="0"/>
              </a:rPr>
              <a:pPr eaLnBrk="1" hangingPunct="1"/>
              <a:t>3</a:t>
            </a:fld>
            <a:endParaRPr lang="en-US" altLang="en-US">
              <a:latin typeface="Cambria" panose="02040503050406030204" pitchFamily="18" charset="0"/>
            </a:endParaRPr>
          </a:p>
        </p:txBody>
      </p:sp>
      <p:sp>
        <p:nvSpPr>
          <p:cNvPr id="3075" name="Rectangle 2"/>
          <p:cNvSpPr>
            <a:spLocks noGrp="1" noChangeArrowheads="1"/>
          </p:cNvSpPr>
          <p:nvPr>
            <p:ph type="title"/>
          </p:nvPr>
        </p:nvSpPr>
        <p:spPr/>
        <p:txBody>
          <a:bodyPr/>
          <a:lstStyle/>
          <a:p>
            <a:pPr eaLnBrk="1" hangingPunct="1"/>
            <a:r>
              <a:rPr lang="en-US" altLang="en-US" sz="3300">
                <a:latin typeface="Cambria" panose="02040503050406030204" pitchFamily="18" charset="0"/>
                <a:cs typeface="Times New Roman" pitchFamily="18" charset="0"/>
              </a:rPr>
              <a:t>Introduction</a:t>
            </a:r>
            <a:endParaRPr lang="en-US" altLang="en-US" sz="3300" dirty="0">
              <a:latin typeface="Cambria" panose="02040503050406030204" pitchFamily="18" charset="0"/>
              <a:cs typeface="Times New Roman" pitchFamily="18" charset="0"/>
            </a:endParaRPr>
          </a:p>
        </p:txBody>
      </p:sp>
      <p:sp>
        <p:nvSpPr>
          <p:cNvPr id="3077" name="Text Box 47"/>
          <p:cNvSpPr txBox="1">
            <a:spLocks noChangeArrowheads="1"/>
          </p:cNvSpPr>
          <p:nvPr/>
        </p:nvSpPr>
        <p:spPr bwMode="auto">
          <a:xfrm>
            <a:off x="457200" y="1524000"/>
            <a:ext cx="8305800" cy="212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l"/>
            <a:r>
              <a:rPr lang="en-US" sz="2200" dirty="0">
                <a:latin typeface="Cambria" panose="02040503050406030204" pitchFamily="18" charset="0"/>
              </a:rPr>
              <a:t>There are three steps in the process of making and using partitions:</a:t>
            </a:r>
          </a:p>
          <a:p>
            <a:pPr lvl="0" algn="l"/>
            <a:endParaRPr lang="en-US" sz="2200" dirty="0">
              <a:latin typeface="Cambria" panose="02040503050406030204" pitchFamily="18" charset="0"/>
            </a:endParaRPr>
          </a:p>
          <a:p>
            <a:pPr lvl="0" algn="l"/>
            <a:r>
              <a:rPr lang="en-US" sz="2200" dirty="0">
                <a:latin typeface="Cambria" panose="02040503050406030204" pitchFamily="18" charset="0"/>
              </a:rPr>
              <a:t>1. Divide the hard drive into partitions</a:t>
            </a:r>
          </a:p>
          <a:p>
            <a:pPr lvl="0" algn="l"/>
            <a:r>
              <a:rPr lang="en-US" sz="2200" dirty="0">
                <a:latin typeface="Cambria" panose="02040503050406030204" pitchFamily="18" charset="0"/>
              </a:rPr>
              <a:t>2. Format the hard drive with a filesystem</a:t>
            </a:r>
          </a:p>
          <a:p>
            <a:pPr algn="l"/>
            <a:r>
              <a:rPr lang="en-US" sz="2200" dirty="0">
                <a:latin typeface="Cambria" panose="02040503050406030204" pitchFamily="18" charset="0"/>
              </a:rPr>
              <a:t>3. Mount the filesystem onto the directory tree</a:t>
            </a:r>
          </a:p>
          <a:p>
            <a:pPr algn="l"/>
            <a:endParaRPr lang="en-US" altLang="en-US" sz="2200" b="1" dirty="0">
              <a:latin typeface="Cambria" panose="02040503050406030204" pitchFamily="18" charset="0"/>
            </a:endParaRPr>
          </a:p>
        </p:txBody>
      </p:sp>
    </p:spTree>
    <p:extLst>
      <p:ext uri="{BB962C8B-B14F-4D97-AF65-F5344CB8AC3E}">
        <p14:creationId xmlns:p14="http://schemas.microsoft.com/office/powerpoint/2010/main" val="268235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D39B2F7-610F-49A7-9C2D-75B46A00A66C}" type="slidenum">
              <a:rPr lang="en-US" altLang="en-US">
                <a:latin typeface="Cambria" panose="02040503050406030204" pitchFamily="18" charset="0"/>
              </a:rPr>
              <a:pPr eaLnBrk="1" hangingPunct="1"/>
              <a:t>4</a:t>
            </a:fld>
            <a:endParaRPr lang="en-US" altLang="en-US">
              <a:latin typeface="Cambria" panose="02040503050406030204" pitchFamily="18" charset="0"/>
            </a:endParaRPr>
          </a:p>
        </p:txBody>
      </p:sp>
      <p:sp>
        <p:nvSpPr>
          <p:cNvPr id="4099"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Introduction</a:t>
            </a:r>
          </a:p>
        </p:txBody>
      </p:sp>
      <p:sp>
        <p:nvSpPr>
          <p:cNvPr id="4100" name="Text Box 3"/>
          <p:cNvSpPr txBox="1">
            <a:spLocks noChangeArrowheads="1"/>
          </p:cNvSpPr>
          <p:nvPr/>
        </p:nvSpPr>
        <p:spPr bwMode="auto">
          <a:xfrm>
            <a:off x="685800" y="1560513"/>
            <a:ext cx="4572000" cy="381861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l" eaLnBrk="1" hangingPunct="1"/>
            <a:r>
              <a:rPr lang="en-US" sz="2200" dirty="0">
                <a:latin typeface="Cambria" panose="02040503050406030204" pitchFamily="18" charset="0"/>
              </a:rPr>
              <a:t>A typical hard disk drive (HDD) consists of multiple </a:t>
            </a:r>
            <a:r>
              <a:rPr lang="en-US" sz="2200" i="1" dirty="0">
                <a:latin typeface="Cambria" panose="02040503050406030204" pitchFamily="18" charset="0"/>
              </a:rPr>
              <a:t>platters</a:t>
            </a:r>
            <a:r>
              <a:rPr lang="en-US" sz="2200" dirty="0">
                <a:latin typeface="Cambria" panose="02040503050406030204" pitchFamily="18" charset="0"/>
              </a:rPr>
              <a:t>, which store data in magnetic form. </a:t>
            </a:r>
            <a:r>
              <a:rPr lang="en-US" sz="2200" i="1" dirty="0">
                <a:latin typeface="Cambria" panose="02040503050406030204" pitchFamily="18" charset="0"/>
              </a:rPr>
              <a:t>Heads</a:t>
            </a:r>
            <a:r>
              <a:rPr lang="en-US" sz="2200" dirty="0">
                <a:latin typeface="Cambria" panose="02040503050406030204" pitchFamily="18" charset="0"/>
              </a:rPr>
              <a:t> are able to read and write on both sides of each platter. The platters are connected to the </a:t>
            </a:r>
            <a:r>
              <a:rPr lang="en-US" sz="2200" i="1" dirty="0">
                <a:latin typeface="Cambria" panose="02040503050406030204" pitchFamily="18" charset="0"/>
              </a:rPr>
              <a:t>spindle</a:t>
            </a:r>
            <a:r>
              <a:rPr lang="en-US" sz="2200" dirty="0">
                <a:latin typeface="Cambria" panose="02040503050406030204" pitchFamily="18" charset="0"/>
              </a:rPr>
              <a:t> and spin at the same speed. The </a:t>
            </a:r>
            <a:r>
              <a:rPr lang="en-US" sz="2200" i="1" dirty="0">
                <a:latin typeface="Cambria" panose="02040503050406030204" pitchFamily="18" charset="0"/>
              </a:rPr>
              <a:t>boom</a:t>
            </a:r>
            <a:r>
              <a:rPr lang="en-US" sz="2200" dirty="0">
                <a:latin typeface="Cambria" panose="02040503050406030204" pitchFamily="18" charset="0"/>
              </a:rPr>
              <a:t> moves back and forth, allowing each head to read from or write to the same location on each platter simultaneously.</a:t>
            </a:r>
            <a:endParaRPr lang="en-US" altLang="en-US" sz="2200" dirty="0">
              <a:latin typeface="Cambria" panose="020405030504060302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60512"/>
            <a:ext cx="380392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D39B2F7-610F-49A7-9C2D-75B46A00A66C}" type="slidenum">
              <a:rPr lang="en-US" altLang="en-US">
                <a:latin typeface="Cambria" panose="02040503050406030204" pitchFamily="18" charset="0"/>
              </a:rPr>
              <a:pPr eaLnBrk="1" hangingPunct="1"/>
              <a:t>5</a:t>
            </a:fld>
            <a:endParaRPr lang="en-US" altLang="en-US">
              <a:latin typeface="Cambria" panose="02040503050406030204" pitchFamily="18" charset="0"/>
            </a:endParaRPr>
          </a:p>
        </p:txBody>
      </p:sp>
      <p:sp>
        <p:nvSpPr>
          <p:cNvPr id="4099" name="Rectangle 2"/>
          <p:cNvSpPr>
            <a:spLocks noGrp="1" noChangeArrowheads="1"/>
          </p:cNvSpPr>
          <p:nvPr>
            <p:ph type="title"/>
          </p:nvPr>
        </p:nvSpPr>
        <p:spPr/>
        <p:txBody>
          <a:bodyPr/>
          <a:lstStyle/>
          <a:p>
            <a:pPr eaLnBrk="1" hangingPunct="1"/>
            <a:r>
              <a:rPr lang="en-US" altLang="en-US" sz="3300" dirty="0">
                <a:latin typeface="Cambria" panose="02040503050406030204" pitchFamily="18" charset="0"/>
                <a:cs typeface="Times New Roman" pitchFamily="18" charset="0"/>
              </a:rPr>
              <a:t>Introduction</a:t>
            </a:r>
          </a:p>
        </p:txBody>
      </p:sp>
      <p:sp>
        <p:nvSpPr>
          <p:cNvPr id="4100" name="Text Box 3"/>
          <p:cNvSpPr txBox="1">
            <a:spLocks noChangeArrowheads="1"/>
          </p:cNvSpPr>
          <p:nvPr/>
        </p:nvSpPr>
        <p:spPr bwMode="auto">
          <a:xfrm>
            <a:off x="685800" y="1560513"/>
            <a:ext cx="4800600" cy="483427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l" eaLnBrk="1" hangingPunct="1"/>
            <a:r>
              <a:rPr lang="en-US" sz="2200" dirty="0">
                <a:latin typeface="Cambria" panose="02040503050406030204" pitchFamily="18" charset="0"/>
              </a:rPr>
              <a:t>One complete rotation around one side of a platter is called a </a:t>
            </a:r>
            <a:r>
              <a:rPr lang="en-US" sz="2200" i="1" dirty="0">
                <a:latin typeface="Cambria" panose="02040503050406030204" pitchFamily="18" charset="0"/>
              </a:rPr>
              <a:t>track</a:t>
            </a:r>
            <a:r>
              <a:rPr lang="en-US" sz="2200" dirty="0">
                <a:latin typeface="Cambria" panose="02040503050406030204" pitchFamily="18" charset="0"/>
              </a:rPr>
              <a:t>. The same track on both sides of all of the platters forms a </a:t>
            </a:r>
            <a:r>
              <a:rPr lang="en-US" sz="2200" i="1" dirty="0">
                <a:latin typeface="Cambria" panose="02040503050406030204" pitchFamily="18" charset="0"/>
              </a:rPr>
              <a:t>cylinder.</a:t>
            </a:r>
          </a:p>
          <a:p>
            <a:pPr algn="l" eaLnBrk="1" hangingPunct="1"/>
            <a:r>
              <a:rPr lang="en-US" sz="2200" dirty="0">
                <a:latin typeface="Cambria" panose="02040503050406030204" pitchFamily="18" charset="0"/>
              </a:rPr>
              <a:t>A typical hard drive may have thousands of cylinders. Multiple consecutive cylinders can be assigned to a partition. </a:t>
            </a:r>
          </a:p>
          <a:p>
            <a:pPr algn="l" eaLnBrk="1" hangingPunct="1"/>
            <a:r>
              <a:rPr lang="en-US" sz="2200" dirty="0">
                <a:latin typeface="Cambria" panose="02040503050406030204" pitchFamily="18" charset="0"/>
              </a:rPr>
              <a:t>In the example below, the first partition would be from cylinder 1 to cylinder 544. The second partition would be from cylinder 545 to cylinder 1040. The last partition would be from cylinder 1041 to 1600.</a:t>
            </a:r>
            <a:endParaRPr lang="en-US" altLang="en-US" sz="2200" dirty="0">
              <a:latin typeface="Cambria" panose="02040503050406030204" pitchFamily="18" charset="0"/>
            </a:endParaRPr>
          </a:p>
        </p:txBody>
      </p:sp>
      <p:pic>
        <p:nvPicPr>
          <p:cNvPr id="7" name="Picture 6" descr="https://ndg-content-dev.s3.amazonaws.com/media/images/lpic1-s1/119.3.1_4.png"/>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00"/>
            <a:ext cx="3733800" cy="3566124"/>
          </a:xfrm>
          <a:prstGeom prst="rect">
            <a:avLst/>
          </a:prstGeom>
          <a:noFill/>
          <a:ln>
            <a:noFill/>
          </a:ln>
        </p:spPr>
      </p:pic>
    </p:spTree>
    <p:extLst>
      <p:ext uri="{BB962C8B-B14F-4D97-AF65-F5344CB8AC3E}">
        <p14:creationId xmlns:p14="http://schemas.microsoft.com/office/powerpoint/2010/main" val="55457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F9CDD54-0592-4028-A355-F988C2D57D6F}" type="slidenum">
              <a:rPr lang="en-US" altLang="en-US">
                <a:latin typeface="Cambria" panose="02040503050406030204" pitchFamily="18" charset="0"/>
              </a:rPr>
              <a:pPr eaLnBrk="1" hangingPunct="1"/>
              <a:t>6</a:t>
            </a:fld>
            <a:endParaRPr lang="en-US" altLang="en-US">
              <a:latin typeface="Cambria" panose="02040503050406030204" pitchFamily="18" charset="0"/>
            </a:endParaRPr>
          </a:p>
        </p:txBody>
      </p:sp>
      <p:sp>
        <p:nvSpPr>
          <p:cNvPr id="15363" name="Rectangle 2"/>
          <p:cNvSpPr>
            <a:spLocks noGrp="1" noChangeArrowheads="1"/>
          </p:cNvSpPr>
          <p:nvPr>
            <p:ph type="title"/>
          </p:nvPr>
        </p:nvSpPr>
        <p:spPr>
          <a:xfrm>
            <a:off x="457200" y="-304800"/>
            <a:ext cx="8229600" cy="1143000"/>
          </a:xfrm>
        </p:spPr>
        <p:txBody>
          <a:bodyPr/>
          <a:lstStyle/>
          <a:p>
            <a:pPr eaLnBrk="1" hangingPunct="1"/>
            <a:r>
              <a:rPr lang="en-US" altLang="en-US" sz="3300" dirty="0">
                <a:latin typeface="Cambria" panose="02040503050406030204" pitchFamily="18" charset="0"/>
                <a:cs typeface="Times New Roman" pitchFamily="18" charset="0"/>
              </a:rPr>
              <a:t>Why Create Partitions?</a:t>
            </a:r>
          </a:p>
        </p:txBody>
      </p:sp>
      <p:sp>
        <p:nvSpPr>
          <p:cNvPr id="15364" name="Rectangle 3"/>
          <p:cNvSpPr>
            <a:spLocks noGrp="1" noChangeArrowheads="1"/>
          </p:cNvSpPr>
          <p:nvPr>
            <p:ph type="body" idx="1"/>
          </p:nvPr>
        </p:nvSpPr>
        <p:spPr>
          <a:xfrm>
            <a:off x="457200" y="762000"/>
            <a:ext cx="8610600" cy="6096000"/>
          </a:xfrm>
        </p:spPr>
        <p:txBody>
          <a:bodyPr/>
          <a:lstStyle/>
          <a:p>
            <a:pPr marL="0" indent="0" eaLnBrk="1" hangingPunct="1">
              <a:lnSpc>
                <a:spcPct val="80000"/>
              </a:lnSpc>
              <a:buNone/>
            </a:pPr>
            <a:r>
              <a:rPr lang="en-US" altLang="en-US" sz="2000" dirty="0">
                <a:latin typeface="Cambria" panose="02040503050406030204" pitchFamily="18" charset="0"/>
                <a:cs typeface="Times New Roman" pitchFamily="18" charset="0"/>
              </a:rPr>
              <a:t>As a rule, at least one partition needs to be created. </a:t>
            </a:r>
          </a:p>
          <a:p>
            <a:pPr marL="0" indent="0" eaLnBrk="1" hangingPunct="1">
              <a:lnSpc>
                <a:spcPct val="80000"/>
              </a:lnSpc>
              <a:buNone/>
            </a:pPr>
            <a:r>
              <a:rPr lang="en-US" altLang="en-US" sz="2000" dirty="0">
                <a:latin typeface="Cambria" panose="02040503050406030204" pitchFamily="18" charset="0"/>
                <a:cs typeface="Times New Roman" pitchFamily="18" charset="0"/>
              </a:rPr>
              <a:t>Regardless of the operating system, whether Linux, Microsoft Windows or Mac OSX, at least one single partition needs to be created because filesystems are stored within partitions, not entire hard disks.</a:t>
            </a:r>
          </a:p>
          <a:p>
            <a:pPr marL="0" indent="0" eaLnBrk="1" hangingPunct="1">
              <a:lnSpc>
                <a:spcPct val="80000"/>
              </a:lnSpc>
              <a:buNone/>
            </a:pPr>
            <a:r>
              <a:rPr lang="en-US" altLang="en-US" sz="2000" b="1" dirty="0">
                <a:latin typeface="Cambria" panose="02040503050406030204" pitchFamily="18" charset="0"/>
                <a:cs typeface="Times New Roman" pitchFamily="18" charset="0"/>
              </a:rPr>
              <a:t>Offering support for multiple operating systems</a:t>
            </a:r>
          </a:p>
          <a:p>
            <a:pPr marL="0" indent="0" eaLnBrk="1" hangingPunct="1">
              <a:lnSpc>
                <a:spcPct val="80000"/>
              </a:lnSpc>
              <a:buNone/>
            </a:pPr>
            <a:r>
              <a:rPr lang="en-US" altLang="en-US" sz="2000" dirty="0">
                <a:latin typeface="Cambria" panose="02040503050406030204" pitchFamily="18" charset="0"/>
                <a:cs typeface="Times New Roman" pitchFamily="18" charset="0"/>
              </a:rPr>
              <a:t>Some systems may contain Linux as well as Microsoft Windows operating systems; these are called dual boot systems. Because the filesystems that are used with Microsoft Windows are different than Linux, this requires multiple partitions.</a:t>
            </a:r>
          </a:p>
          <a:p>
            <a:pPr marL="0" indent="0" eaLnBrk="1" hangingPunct="1">
              <a:lnSpc>
                <a:spcPct val="80000"/>
              </a:lnSpc>
              <a:buNone/>
            </a:pPr>
            <a:r>
              <a:rPr lang="en-US" altLang="en-US" sz="2000" b="1" dirty="0">
                <a:latin typeface="Cambria" panose="02040503050406030204" pitchFamily="18" charset="0"/>
                <a:cs typeface="Times New Roman" pitchFamily="18" charset="0"/>
              </a:rPr>
              <a:t>Home Directories</a:t>
            </a:r>
          </a:p>
          <a:p>
            <a:pPr marL="0" indent="0" eaLnBrk="1" hangingPunct="1">
              <a:lnSpc>
                <a:spcPct val="80000"/>
              </a:lnSpc>
              <a:buNone/>
            </a:pPr>
            <a:r>
              <a:rPr lang="en-US" altLang="en-US" sz="2000" dirty="0">
                <a:latin typeface="Cambria" panose="02040503050406030204" pitchFamily="18" charset="0"/>
                <a:cs typeface="Times New Roman" pitchFamily="18" charset="0"/>
              </a:rPr>
              <a:t>A separate partition for the user home directories is common and typically provides many advantages, including:</a:t>
            </a:r>
          </a:p>
          <a:p>
            <a:pPr marL="0" indent="0" eaLnBrk="1" hangingPunct="1">
              <a:lnSpc>
                <a:spcPct val="80000"/>
              </a:lnSpc>
              <a:buNone/>
            </a:pPr>
            <a:r>
              <a:rPr lang="en-US" altLang="en-US" sz="2000" dirty="0">
                <a:latin typeface="Cambria" panose="02040503050406030204" pitchFamily="18" charset="0"/>
                <a:cs typeface="Times New Roman" pitchFamily="18" charset="0"/>
              </a:rPr>
              <a:t>• It is easier to backup or restore an entire filesystem than it is to manage each user's home directory. Recall that each partition has a separate filesystem.</a:t>
            </a:r>
          </a:p>
          <a:p>
            <a:pPr marL="0" indent="0" eaLnBrk="1" hangingPunct="1">
              <a:lnSpc>
                <a:spcPct val="80000"/>
              </a:lnSpc>
              <a:buNone/>
            </a:pPr>
            <a:r>
              <a:rPr lang="en-US" altLang="en-US" sz="2000" dirty="0">
                <a:latin typeface="Cambria" panose="02040503050406030204" pitchFamily="18" charset="0"/>
                <a:cs typeface="Times New Roman" pitchFamily="18" charset="0"/>
              </a:rPr>
              <a:t>• When home directories are separated from the root filesystem, upgrades of the operating system can be performed much more safely and efficiently.</a:t>
            </a:r>
          </a:p>
          <a:p>
            <a:pPr marL="0" indent="0" eaLnBrk="1" hangingPunct="1">
              <a:lnSpc>
                <a:spcPct val="80000"/>
              </a:lnSpc>
              <a:buNone/>
            </a:pPr>
            <a:r>
              <a:rPr lang="en-US" altLang="en-US" sz="2000" dirty="0">
                <a:latin typeface="Cambria" panose="02040503050406030204" pitchFamily="18" charset="0"/>
                <a:cs typeface="Times New Roman" pitchFamily="18" charset="0"/>
              </a:rPr>
              <a:t>• Filesystems can have features enabled on them, such as disk quotas. A disk quota allows the administrator to limit how much space a user uses in a filesystem. Being able to create a disk quota for the home directories that doesn't affect the rest of the operating system can be an advantage.</a:t>
            </a: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67791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F9CDD54-0592-4028-A355-F988C2D57D6F}" type="slidenum">
              <a:rPr lang="en-US" altLang="en-US">
                <a:latin typeface="Cambria" panose="02040503050406030204" pitchFamily="18" charset="0"/>
              </a:rPr>
              <a:pPr eaLnBrk="1" hangingPunct="1"/>
              <a:t>7</a:t>
            </a:fld>
            <a:endParaRPr lang="en-US" altLang="en-US">
              <a:latin typeface="Cambria" panose="02040503050406030204" pitchFamily="18" charset="0"/>
            </a:endParaRPr>
          </a:p>
        </p:txBody>
      </p:sp>
      <p:sp>
        <p:nvSpPr>
          <p:cNvPr id="15363" name="Rectangle 2"/>
          <p:cNvSpPr>
            <a:spLocks noGrp="1" noChangeArrowheads="1"/>
          </p:cNvSpPr>
          <p:nvPr>
            <p:ph type="title"/>
          </p:nvPr>
        </p:nvSpPr>
        <p:spPr>
          <a:xfrm>
            <a:off x="457200" y="-76200"/>
            <a:ext cx="8229600" cy="1143000"/>
          </a:xfrm>
        </p:spPr>
        <p:txBody>
          <a:bodyPr/>
          <a:lstStyle/>
          <a:p>
            <a:pPr eaLnBrk="1" hangingPunct="1"/>
            <a:r>
              <a:rPr lang="en-US" altLang="en-US" sz="3300" dirty="0">
                <a:latin typeface="Cambria" panose="02040503050406030204" pitchFamily="18" charset="0"/>
                <a:cs typeface="Times New Roman" pitchFamily="18" charset="0"/>
              </a:rPr>
              <a:t>Why Create Partitions?</a:t>
            </a:r>
          </a:p>
        </p:txBody>
      </p:sp>
      <p:sp>
        <p:nvSpPr>
          <p:cNvPr id="15364" name="Rectangle 3"/>
          <p:cNvSpPr>
            <a:spLocks noGrp="1" noChangeArrowheads="1"/>
          </p:cNvSpPr>
          <p:nvPr>
            <p:ph type="body" idx="1"/>
          </p:nvPr>
        </p:nvSpPr>
        <p:spPr>
          <a:xfrm>
            <a:off x="457200" y="990600"/>
            <a:ext cx="8229600" cy="4572000"/>
          </a:xfrm>
        </p:spPr>
        <p:txBody>
          <a:bodyPr/>
          <a:lstStyle/>
          <a:p>
            <a:pPr marL="0" indent="0" eaLnBrk="1" hangingPunct="1">
              <a:lnSpc>
                <a:spcPct val="80000"/>
              </a:lnSpc>
              <a:buNone/>
            </a:pPr>
            <a:r>
              <a:rPr lang="en-US" altLang="en-US" sz="2000" b="1" dirty="0">
                <a:latin typeface="Cambria" panose="02040503050406030204" pitchFamily="18" charset="0"/>
                <a:cs typeface="Times New Roman" pitchFamily="18" charset="0"/>
              </a:rPr>
              <a:t>Common Writable Directories</a:t>
            </a: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a:p>
            <a:pPr marL="0" indent="0" eaLnBrk="1" hangingPunct="1">
              <a:lnSpc>
                <a:spcPct val="80000"/>
              </a:lnSpc>
              <a:buNone/>
            </a:pPr>
            <a:r>
              <a:rPr lang="en-US" altLang="en-US" sz="2000" dirty="0">
                <a:latin typeface="Cambria" panose="02040503050406030204" pitchFamily="18" charset="0"/>
                <a:cs typeface="Times New Roman" pitchFamily="18" charset="0"/>
              </a:rPr>
              <a:t>Some directories, such as the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tmp</a:t>
            </a:r>
            <a:r>
              <a:rPr lang="en-US" altLang="en-US" sz="2000" dirty="0">
                <a:latin typeface="Cambria" panose="02040503050406030204" pitchFamily="18" charset="0"/>
                <a:cs typeface="Times New Roman" pitchFamily="18" charset="0"/>
              </a:rPr>
              <a:t> and </a:t>
            </a:r>
            <a:r>
              <a:rPr lang="en-US" altLang="en-US" sz="2000" b="1" i="1" dirty="0">
                <a:latin typeface="Cambria" panose="02040503050406030204" pitchFamily="18" charset="0"/>
                <a:cs typeface="Times New Roman" pitchFamily="18" charset="0"/>
              </a:rPr>
              <a:t>/var/</a:t>
            </a:r>
            <a:r>
              <a:rPr lang="en-US" altLang="en-US" sz="2000" b="1" i="1" dirty="0" err="1">
                <a:latin typeface="Cambria" panose="02040503050406030204" pitchFamily="18" charset="0"/>
                <a:cs typeface="Times New Roman" pitchFamily="18" charset="0"/>
              </a:rPr>
              <a:t>tmp</a:t>
            </a:r>
            <a:r>
              <a:rPr lang="en-US" altLang="en-US" sz="2000" dirty="0">
                <a:latin typeface="Cambria" panose="02040503050406030204" pitchFamily="18" charset="0"/>
                <a:cs typeface="Times New Roman" pitchFamily="18" charset="0"/>
              </a:rPr>
              <a:t> directories, are world writable. This means that any user can store files in these directories without any limitations by default. Unfortunately, that can cause problems if these directories are not placed on separate filesystems.</a:t>
            </a:r>
          </a:p>
          <a:p>
            <a:pPr marL="0" indent="0" eaLnBrk="1" hangingPunct="1">
              <a:lnSpc>
                <a:spcPct val="80000"/>
              </a:lnSpc>
              <a:buNone/>
            </a:pPr>
            <a:r>
              <a:rPr lang="en-US" altLang="en-US" sz="2000" dirty="0">
                <a:latin typeface="Cambria" panose="02040503050406030204" pitchFamily="18" charset="0"/>
                <a:cs typeface="Times New Roman" pitchFamily="18" charset="0"/>
              </a:rPr>
              <a:t>If the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tmp</a:t>
            </a:r>
            <a:r>
              <a:rPr lang="en-US" altLang="en-US" sz="2000" dirty="0">
                <a:latin typeface="Cambria" panose="02040503050406030204" pitchFamily="18" charset="0"/>
                <a:cs typeface="Times New Roman" pitchFamily="18" charset="0"/>
              </a:rPr>
              <a:t> and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var</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tmp</a:t>
            </a:r>
            <a:r>
              <a:rPr lang="en-US" altLang="en-US" sz="2000" dirty="0">
                <a:latin typeface="Cambria" panose="02040503050406030204" pitchFamily="18" charset="0"/>
                <a:cs typeface="Times New Roman" pitchFamily="18" charset="0"/>
              </a:rPr>
              <a:t> directories are not mount points, then files placed in these directories will go on the same partition as the / filesystem. If a user creates a very large file, then he could end up filling up the entire / filesystem. This would make the operating system unusable by all other users (except the root user for whom some space is reserved).</a:t>
            </a:r>
          </a:p>
          <a:p>
            <a:pPr marL="0" indent="0" eaLnBrk="1" hangingPunct="1">
              <a:lnSpc>
                <a:spcPct val="80000"/>
              </a:lnSpc>
              <a:buNone/>
            </a:pPr>
            <a:r>
              <a:rPr lang="en-US" altLang="en-US" sz="2000" dirty="0">
                <a:latin typeface="Cambria" panose="02040503050406030204" pitchFamily="18" charset="0"/>
                <a:cs typeface="Times New Roman" pitchFamily="18" charset="0"/>
              </a:rPr>
              <a:t>Separating the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tmp</a:t>
            </a:r>
            <a:r>
              <a:rPr lang="en-US" altLang="en-US" sz="2000" dirty="0">
                <a:latin typeface="Cambria" panose="02040503050406030204" pitchFamily="18" charset="0"/>
                <a:cs typeface="Times New Roman" pitchFamily="18" charset="0"/>
              </a:rPr>
              <a:t> and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var</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tmp</a:t>
            </a:r>
            <a:r>
              <a:rPr lang="en-US" altLang="en-US" sz="2000" dirty="0">
                <a:latin typeface="Cambria" panose="02040503050406030204" pitchFamily="18" charset="0"/>
                <a:cs typeface="Times New Roman" pitchFamily="18" charset="0"/>
              </a:rPr>
              <a:t> directories allows the administrator to enable disk quotas to limit how much space can be used by each user in those directories. Even if no quotas are put into effect, having directories on a separate partition means if a regular user fills up the partition(s)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tmp</a:t>
            </a:r>
            <a:r>
              <a:rPr lang="en-US" altLang="en-US" sz="2000" b="1" i="1" dirty="0">
                <a:latin typeface="Cambria" panose="02040503050406030204" pitchFamily="18" charset="0"/>
                <a:cs typeface="Times New Roman" pitchFamily="18" charset="0"/>
              </a:rPr>
              <a:t> </a:t>
            </a:r>
            <a:r>
              <a:rPr lang="en-US" altLang="en-US" sz="2000" dirty="0">
                <a:latin typeface="Cambria" panose="02040503050406030204" pitchFamily="18" charset="0"/>
                <a:cs typeface="Times New Roman" pitchFamily="18" charset="0"/>
              </a:rPr>
              <a:t>or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var</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tmp</a:t>
            </a:r>
            <a:r>
              <a:rPr lang="en-US" altLang="en-US" sz="2000" b="1" i="1" dirty="0">
                <a:latin typeface="Cambria" panose="02040503050406030204" pitchFamily="18" charset="0"/>
                <a:cs typeface="Times New Roman" pitchFamily="18" charset="0"/>
              </a:rPr>
              <a:t> </a:t>
            </a:r>
            <a:r>
              <a:rPr lang="en-US" altLang="en-US" sz="2000" dirty="0">
                <a:latin typeface="Cambria" panose="02040503050406030204" pitchFamily="18" charset="0"/>
                <a:cs typeface="Times New Roman" pitchFamily="18" charset="0"/>
              </a:rPr>
              <a:t>are located on, the root filesystem or other critical filesystems are not affected.</a:t>
            </a: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73411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F9CDD54-0592-4028-A355-F988C2D57D6F}" type="slidenum">
              <a:rPr lang="en-US" altLang="en-US">
                <a:latin typeface="Cambria" panose="02040503050406030204" pitchFamily="18" charset="0"/>
              </a:rPr>
              <a:pPr eaLnBrk="1" hangingPunct="1"/>
              <a:t>8</a:t>
            </a:fld>
            <a:endParaRPr lang="en-US" altLang="en-US">
              <a:latin typeface="Cambria" panose="02040503050406030204" pitchFamily="18" charset="0"/>
            </a:endParaRPr>
          </a:p>
        </p:txBody>
      </p:sp>
      <p:sp>
        <p:nvSpPr>
          <p:cNvPr id="15363" name="Rectangle 2"/>
          <p:cNvSpPr>
            <a:spLocks noGrp="1" noChangeArrowheads="1"/>
          </p:cNvSpPr>
          <p:nvPr>
            <p:ph type="title"/>
          </p:nvPr>
        </p:nvSpPr>
        <p:spPr>
          <a:xfrm>
            <a:off x="457200" y="-76200"/>
            <a:ext cx="8229600" cy="1143000"/>
          </a:xfrm>
        </p:spPr>
        <p:txBody>
          <a:bodyPr/>
          <a:lstStyle/>
          <a:p>
            <a:pPr eaLnBrk="1" hangingPunct="1"/>
            <a:r>
              <a:rPr lang="en-US" altLang="en-US" sz="3300" dirty="0">
                <a:latin typeface="Cambria" panose="02040503050406030204" pitchFamily="18" charset="0"/>
                <a:cs typeface="Times New Roman" pitchFamily="18" charset="0"/>
              </a:rPr>
              <a:t>Why Create Partitions?</a:t>
            </a:r>
          </a:p>
        </p:txBody>
      </p:sp>
      <p:sp>
        <p:nvSpPr>
          <p:cNvPr id="15364" name="Rectangle 3"/>
          <p:cNvSpPr>
            <a:spLocks noGrp="1" noChangeArrowheads="1"/>
          </p:cNvSpPr>
          <p:nvPr>
            <p:ph type="body" idx="1"/>
          </p:nvPr>
        </p:nvSpPr>
        <p:spPr>
          <a:xfrm>
            <a:off x="457200" y="990600"/>
            <a:ext cx="8534400" cy="4572000"/>
          </a:xfrm>
        </p:spPr>
        <p:txBody>
          <a:bodyPr/>
          <a:lstStyle/>
          <a:p>
            <a:pPr marL="0" indent="0" eaLnBrk="1" hangingPunct="1">
              <a:lnSpc>
                <a:spcPct val="80000"/>
              </a:lnSpc>
              <a:buNone/>
            </a:pPr>
            <a:r>
              <a:rPr lang="en-US" altLang="en-US" sz="2000" b="1" dirty="0">
                <a:latin typeface="Cambria" panose="02040503050406030204" pitchFamily="18" charset="0"/>
                <a:cs typeface="Times New Roman" pitchFamily="18" charset="0"/>
              </a:rPr>
              <a:t>Security</a:t>
            </a:r>
          </a:p>
          <a:p>
            <a:pPr marL="0" indent="0" eaLnBrk="1" hangingPunct="1">
              <a:lnSpc>
                <a:spcPct val="80000"/>
              </a:lnSpc>
              <a:buNone/>
            </a:pPr>
            <a:r>
              <a:rPr lang="en-US" altLang="en-US" sz="2000" dirty="0">
                <a:latin typeface="Cambria" panose="02040503050406030204" pitchFamily="18" charset="0"/>
                <a:cs typeface="Times New Roman" pitchFamily="18" charset="0"/>
              </a:rPr>
              <a:t>Using separate partitions may be done for security. Having files in a separate partition is safer than if they were a part of a larger root filesystem because there is less risk of corruption.</a:t>
            </a:r>
          </a:p>
          <a:p>
            <a:pPr marL="0" indent="0" eaLnBrk="1" hangingPunct="1">
              <a:lnSpc>
                <a:spcPct val="80000"/>
              </a:lnSpc>
              <a:buNone/>
            </a:pPr>
            <a:r>
              <a:rPr lang="en-US" altLang="en-US" sz="2000" dirty="0">
                <a:latin typeface="Cambria" panose="02040503050406030204" pitchFamily="18" charset="0"/>
                <a:cs typeface="Times New Roman" pitchFamily="18" charset="0"/>
              </a:rPr>
              <a:t>When using a separate filesystem, there will be separate </a:t>
            </a:r>
            <a:r>
              <a:rPr lang="en-US" altLang="en-US" sz="2000" i="1" dirty="0" err="1">
                <a:latin typeface="Cambria" panose="02040503050406030204" pitchFamily="18" charset="0"/>
                <a:cs typeface="Times New Roman" pitchFamily="18" charset="0"/>
              </a:rPr>
              <a:t>inodes</a:t>
            </a:r>
            <a:r>
              <a:rPr lang="en-US" altLang="en-US" sz="2000" dirty="0">
                <a:latin typeface="Cambria" panose="02040503050406030204" pitchFamily="18" charset="0"/>
                <a:cs typeface="Times New Roman" pitchFamily="18" charset="0"/>
              </a:rPr>
              <a:t> and data blocks, so there is less chance that they might be overwritten.</a:t>
            </a:r>
          </a:p>
          <a:p>
            <a:pPr marL="0" indent="0" eaLnBrk="1" hangingPunct="1">
              <a:lnSpc>
                <a:spcPct val="80000"/>
              </a:lnSpc>
              <a:buNone/>
            </a:pPr>
            <a:r>
              <a:rPr lang="en-US" altLang="en-US" sz="2000" dirty="0">
                <a:latin typeface="Cambria" panose="02040503050406030204" pitchFamily="18" charset="0"/>
                <a:cs typeface="Times New Roman" pitchFamily="18" charset="0"/>
              </a:rPr>
              <a:t>Sometimes a collection of files, perhaps old databases, need to be stored but shouldn't be modified. By placing them on a separate filesystem, that partition can be mounted as read-only to prevent any alteration.</a:t>
            </a:r>
          </a:p>
          <a:p>
            <a:pPr marL="0" indent="0" eaLnBrk="1" hangingPunct="1">
              <a:lnSpc>
                <a:spcPct val="80000"/>
              </a:lnSpc>
              <a:buNone/>
            </a:pPr>
            <a:endParaRPr lang="en-US" altLang="en-US" sz="2000" b="1" dirty="0">
              <a:latin typeface="Cambria" panose="02040503050406030204" pitchFamily="18" charset="0"/>
              <a:cs typeface="Times New Roman" pitchFamily="18" charset="0"/>
            </a:endParaRPr>
          </a:p>
          <a:p>
            <a:pPr marL="0" indent="0" eaLnBrk="1" hangingPunct="1">
              <a:lnSpc>
                <a:spcPct val="80000"/>
              </a:lnSpc>
              <a:buNone/>
            </a:pPr>
            <a:r>
              <a:rPr lang="en-US" altLang="en-US" sz="2000" b="1" dirty="0">
                <a:latin typeface="Cambria" panose="02040503050406030204" pitchFamily="18" charset="0"/>
                <a:cs typeface="Times New Roman" pitchFamily="18" charset="0"/>
              </a:rPr>
              <a:t>Heavily Active</a:t>
            </a:r>
          </a:p>
          <a:p>
            <a:pPr marL="0" indent="0" eaLnBrk="1" hangingPunct="1">
              <a:lnSpc>
                <a:spcPct val="80000"/>
              </a:lnSpc>
              <a:buNone/>
            </a:pPr>
            <a:r>
              <a:rPr lang="en-US" altLang="en-US" sz="2000" dirty="0">
                <a:latin typeface="Cambria" panose="02040503050406030204" pitchFamily="18" charset="0"/>
                <a:cs typeface="Times New Roman" pitchFamily="18" charset="0"/>
              </a:rPr>
              <a:t>If running out of space is a concern due to heavy activity within a directory, it may be desirable to have it mounted on a separate partition. This is often the case for directories like the </a:t>
            </a:r>
            <a:r>
              <a:rPr lang="en-US" altLang="en-US" sz="2000" b="1" i="1" dirty="0">
                <a:latin typeface="Cambria" panose="02040503050406030204" pitchFamily="18" charset="0"/>
                <a:cs typeface="Times New Roman" pitchFamily="18" charset="0"/>
              </a:rPr>
              <a:t>/</a:t>
            </a:r>
            <a:r>
              <a:rPr lang="en-US" altLang="en-US" sz="2000" b="1" i="1" dirty="0" err="1">
                <a:latin typeface="Cambria" panose="02040503050406030204" pitchFamily="18" charset="0"/>
                <a:cs typeface="Times New Roman" pitchFamily="18" charset="0"/>
              </a:rPr>
              <a:t>var</a:t>
            </a:r>
            <a:r>
              <a:rPr lang="en-US" altLang="en-US" sz="2000" b="1" i="1" dirty="0">
                <a:latin typeface="Cambria" panose="02040503050406030204" pitchFamily="18" charset="0"/>
                <a:cs typeface="Times New Roman" pitchFamily="18" charset="0"/>
              </a:rPr>
              <a:t>/log</a:t>
            </a:r>
            <a:r>
              <a:rPr lang="en-US" altLang="en-US" sz="2000" dirty="0">
                <a:latin typeface="Cambria" panose="02040503050406030204" pitchFamily="18" charset="0"/>
                <a:cs typeface="Times New Roman" pitchFamily="18" charset="0"/>
              </a:rPr>
              <a:t> directory where the system adds log file data on a regular basis.</a:t>
            </a:r>
          </a:p>
          <a:p>
            <a:pPr marL="0" indent="0" eaLnBrk="1" hangingPunct="1">
              <a:lnSpc>
                <a:spcPct val="80000"/>
              </a:lnSpc>
              <a:buNone/>
            </a:pPr>
            <a:r>
              <a:rPr lang="en-US" altLang="en-US" sz="2000" dirty="0">
                <a:latin typeface="Cambria" panose="02040503050406030204" pitchFamily="18" charset="0"/>
                <a:cs typeface="Times New Roman" pitchFamily="18" charset="0"/>
              </a:rPr>
              <a:t>When system processes (as opposed to regular users) write to the disk, quotas are not usually used to limit the space. Instead, these types of directories are mounted on separate filesystems so that if they fill up then it won't fill up the </a:t>
            </a:r>
            <a:r>
              <a:rPr lang="en-US" altLang="en-US" sz="2000" b="1" dirty="0">
                <a:latin typeface="Cambria" panose="02040503050406030204" pitchFamily="18" charset="0"/>
                <a:cs typeface="Times New Roman" pitchFamily="18" charset="0"/>
              </a:rPr>
              <a:t>/ </a:t>
            </a:r>
            <a:r>
              <a:rPr lang="en-US" altLang="en-US" sz="2000" dirty="0">
                <a:latin typeface="Cambria" panose="02040503050406030204" pitchFamily="18" charset="0"/>
                <a:cs typeface="Times New Roman" pitchFamily="18" charset="0"/>
              </a:rPr>
              <a:t>filesystem. While this may be bad because log files aren't generated, it is better than filling up the </a:t>
            </a:r>
            <a:r>
              <a:rPr lang="en-US" altLang="en-US" sz="2000" b="1" dirty="0">
                <a:latin typeface="Cambria" panose="02040503050406030204" pitchFamily="18" charset="0"/>
                <a:cs typeface="Times New Roman" pitchFamily="18" charset="0"/>
              </a:rPr>
              <a:t>/ </a:t>
            </a:r>
            <a:r>
              <a:rPr lang="en-US" altLang="en-US" sz="2000" dirty="0">
                <a:latin typeface="Cambria" panose="02040503050406030204" pitchFamily="18" charset="0"/>
                <a:cs typeface="Times New Roman" pitchFamily="18" charset="0"/>
              </a:rPr>
              <a:t>filesystem and making the operating system unusable for regular users.</a:t>
            </a:r>
          </a:p>
          <a:p>
            <a:pPr marL="0" indent="0" eaLnBrk="1" hangingPunct="1">
              <a:lnSpc>
                <a:spcPct val="80000"/>
              </a:lnSpc>
              <a:buNone/>
            </a:pPr>
            <a:endParaRPr lang="en-US" altLang="en-US" sz="20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257084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17DF1DC-F4C0-4814-B552-56888F917014}" type="slidenum">
              <a:rPr lang="en-US" altLang="en-US">
                <a:latin typeface="Cambria" panose="02040503050406030204" pitchFamily="18" charset="0"/>
              </a:rPr>
              <a:pPr eaLnBrk="1" hangingPunct="1"/>
              <a:t>9</a:t>
            </a:fld>
            <a:endParaRPr lang="en-US" altLang="en-US">
              <a:latin typeface="Cambria" panose="02040503050406030204" pitchFamily="18" charset="0"/>
            </a:endParaRPr>
          </a:p>
        </p:txBody>
      </p:sp>
      <p:sp>
        <p:nvSpPr>
          <p:cNvPr id="6147" name="Rectangle 2"/>
          <p:cNvSpPr>
            <a:spLocks noGrp="1" noChangeArrowheads="1"/>
          </p:cNvSpPr>
          <p:nvPr>
            <p:ph type="title"/>
          </p:nvPr>
        </p:nvSpPr>
        <p:spPr>
          <a:xfrm>
            <a:off x="381000" y="0"/>
            <a:ext cx="8229600" cy="1143000"/>
          </a:xfrm>
        </p:spPr>
        <p:txBody>
          <a:bodyPr/>
          <a:lstStyle/>
          <a:p>
            <a:pPr eaLnBrk="1" hangingPunct="1"/>
            <a:r>
              <a:rPr lang="en-US" altLang="en-US" sz="3300" dirty="0">
                <a:latin typeface="Cambria" panose="02040503050406030204" pitchFamily="18" charset="0"/>
                <a:cs typeface="Times New Roman" pitchFamily="18" charset="0"/>
              </a:rPr>
              <a:t>Partition Naming</a:t>
            </a:r>
          </a:p>
        </p:txBody>
      </p:sp>
      <p:sp>
        <p:nvSpPr>
          <p:cNvPr id="6148" name="Text Box 49"/>
          <p:cNvSpPr txBox="1">
            <a:spLocks noChangeArrowheads="1"/>
          </p:cNvSpPr>
          <p:nvPr/>
        </p:nvSpPr>
        <p:spPr bwMode="auto">
          <a:xfrm>
            <a:off x="1128290" y="1408113"/>
            <a:ext cx="181822"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en-US" altLang="en-US">
              <a:latin typeface="Cambria" panose="02040503050406030204" pitchFamily="18" charset="0"/>
            </a:endParaRPr>
          </a:p>
        </p:txBody>
      </p:sp>
      <p:sp>
        <p:nvSpPr>
          <p:cNvPr id="6149" name="Text Box 50"/>
          <p:cNvSpPr txBox="1">
            <a:spLocks noChangeArrowheads="1"/>
          </p:cNvSpPr>
          <p:nvPr/>
        </p:nvSpPr>
        <p:spPr bwMode="auto">
          <a:xfrm>
            <a:off x="828675" y="990600"/>
            <a:ext cx="7934325" cy="594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charset="0"/>
                <a:cs typeface="Times New Roman" pitchFamily="18" charset="0"/>
              </a:defRPr>
            </a:lvl9pPr>
          </a:lstStyle>
          <a:p>
            <a:pPr algn="just"/>
            <a:r>
              <a:rPr lang="en-US" sz="2000" dirty="0">
                <a:latin typeface="Cambria" panose="02040503050406030204" pitchFamily="18" charset="0"/>
              </a:rPr>
              <a:t>In order to distinguish one partition from another, each partition is given a unique name. Recall that everything in Linux is treated as a file, so names of devices such as drives and partitions are stored in the /dev directory.</a:t>
            </a:r>
          </a:p>
          <a:p>
            <a:pPr algn="just"/>
            <a:endParaRPr lang="en-US" sz="2000" dirty="0">
              <a:latin typeface="Cambria" panose="02040503050406030204" pitchFamily="18" charset="0"/>
            </a:endParaRPr>
          </a:p>
          <a:p>
            <a:pPr algn="just"/>
            <a:r>
              <a:rPr lang="en-US" sz="2000" dirty="0">
                <a:latin typeface="Cambria" panose="02040503050406030204" pitchFamily="18" charset="0"/>
              </a:rPr>
              <a:t>There are two different types of drive interfaces:</a:t>
            </a:r>
          </a:p>
          <a:p>
            <a:pPr algn="just"/>
            <a:endParaRPr lang="en-US" sz="2000" dirty="0">
              <a:latin typeface="Cambria" panose="02040503050406030204" pitchFamily="18" charset="0"/>
            </a:endParaRPr>
          </a:p>
          <a:p>
            <a:pPr lvl="0" algn="just"/>
            <a:r>
              <a:rPr lang="en-US" sz="2000" dirty="0">
                <a:latin typeface="Cambria" panose="02040503050406030204" pitchFamily="18" charset="0"/>
              </a:rPr>
              <a:t>/dev/</a:t>
            </a:r>
            <a:r>
              <a:rPr lang="en-US" sz="2000" dirty="0" err="1">
                <a:latin typeface="Cambria" panose="02040503050406030204" pitchFamily="18" charset="0"/>
              </a:rPr>
              <a:t>sd</a:t>
            </a:r>
            <a:r>
              <a:rPr lang="en-US" sz="2000" dirty="0">
                <a:latin typeface="Cambria" panose="02040503050406030204" pitchFamily="18" charset="0"/>
              </a:rPr>
              <a:t>* - Drives that start with </a:t>
            </a:r>
            <a:r>
              <a:rPr lang="en-US" sz="2000" dirty="0" err="1">
                <a:latin typeface="Cambria" panose="02040503050406030204" pitchFamily="18" charset="0"/>
              </a:rPr>
              <a:t>sd</a:t>
            </a:r>
            <a:r>
              <a:rPr lang="en-US" sz="2000" dirty="0">
                <a:latin typeface="Cambria" panose="02040503050406030204" pitchFamily="18" charset="0"/>
              </a:rPr>
              <a:t> are either SATA (Serial ATA), SCSI (Small Computer System Interface) or USB drives. The first </a:t>
            </a:r>
            <a:r>
              <a:rPr lang="en-US" sz="2000" dirty="0" err="1">
                <a:latin typeface="Cambria" panose="02040503050406030204" pitchFamily="18" charset="0"/>
              </a:rPr>
              <a:t>sd</a:t>
            </a:r>
            <a:r>
              <a:rPr lang="en-US" sz="2000" dirty="0">
                <a:latin typeface="Cambria" panose="02040503050406030204" pitchFamily="18" charset="0"/>
              </a:rPr>
              <a:t> drive is called /dev/</a:t>
            </a:r>
            <a:r>
              <a:rPr lang="en-US" sz="2000" dirty="0" err="1">
                <a:latin typeface="Cambria" panose="02040503050406030204" pitchFamily="18" charset="0"/>
              </a:rPr>
              <a:t>sda</a:t>
            </a:r>
            <a:r>
              <a:rPr lang="en-US" sz="2000" dirty="0">
                <a:latin typeface="Cambria" panose="02040503050406030204" pitchFamily="18" charset="0"/>
              </a:rPr>
              <a:t>, the second is called /dev/</a:t>
            </a:r>
            <a:r>
              <a:rPr lang="en-US" sz="2000" dirty="0" err="1">
                <a:latin typeface="Cambria" panose="02040503050406030204" pitchFamily="18" charset="0"/>
              </a:rPr>
              <a:t>sdb</a:t>
            </a:r>
            <a:r>
              <a:rPr lang="en-US" sz="2000" dirty="0">
                <a:latin typeface="Cambria" panose="02040503050406030204" pitchFamily="18" charset="0"/>
              </a:rPr>
              <a:t>, etc.</a:t>
            </a:r>
          </a:p>
          <a:p>
            <a:pPr algn="just"/>
            <a:endParaRPr lang="en-US" sz="2000" dirty="0">
              <a:latin typeface="Cambria" panose="02040503050406030204" pitchFamily="18" charset="0"/>
            </a:endParaRPr>
          </a:p>
          <a:p>
            <a:pPr algn="just"/>
            <a:r>
              <a:rPr lang="en-US" sz="2000" dirty="0">
                <a:latin typeface="Cambria" panose="02040503050406030204" pitchFamily="18" charset="0"/>
              </a:rPr>
              <a:t>/dev/</a:t>
            </a:r>
            <a:r>
              <a:rPr lang="en-US" sz="2000" dirty="0" err="1">
                <a:latin typeface="Cambria" panose="02040503050406030204" pitchFamily="18" charset="0"/>
              </a:rPr>
              <a:t>hd</a:t>
            </a:r>
            <a:r>
              <a:rPr lang="en-US" sz="2000" dirty="0">
                <a:latin typeface="Cambria" panose="02040503050406030204" pitchFamily="18" charset="0"/>
              </a:rPr>
              <a:t>* - Drives that start with </a:t>
            </a:r>
            <a:r>
              <a:rPr lang="en-US" sz="2000" dirty="0" err="1">
                <a:latin typeface="Cambria" panose="02040503050406030204" pitchFamily="18" charset="0"/>
              </a:rPr>
              <a:t>hd</a:t>
            </a:r>
            <a:r>
              <a:rPr lang="en-US" sz="2000" dirty="0">
                <a:latin typeface="Cambria" panose="02040503050406030204" pitchFamily="18" charset="0"/>
              </a:rPr>
              <a:t> are PATA (Parallel ATA), also known as IDE (Integrated Drive Electronics) drives. The first </a:t>
            </a:r>
            <a:r>
              <a:rPr lang="en-US" sz="2000" dirty="0" err="1">
                <a:latin typeface="Cambria" panose="02040503050406030204" pitchFamily="18" charset="0"/>
              </a:rPr>
              <a:t>hd</a:t>
            </a:r>
            <a:r>
              <a:rPr lang="en-US" sz="2000" dirty="0">
                <a:latin typeface="Cambria" panose="02040503050406030204" pitchFamily="18" charset="0"/>
              </a:rPr>
              <a:t> drive is called /dev/</a:t>
            </a:r>
            <a:r>
              <a:rPr lang="en-US" sz="2000" dirty="0" err="1">
                <a:latin typeface="Cambria" panose="02040503050406030204" pitchFamily="18" charset="0"/>
              </a:rPr>
              <a:t>hda</a:t>
            </a:r>
            <a:r>
              <a:rPr lang="en-US" sz="2000" dirty="0">
                <a:latin typeface="Cambria" panose="02040503050406030204" pitchFamily="18" charset="0"/>
              </a:rPr>
              <a:t>, the second is called /dev/</a:t>
            </a:r>
            <a:r>
              <a:rPr lang="en-US" sz="2000" dirty="0" err="1">
                <a:latin typeface="Cambria" panose="02040503050406030204" pitchFamily="18" charset="0"/>
              </a:rPr>
              <a:t>hdb</a:t>
            </a:r>
            <a:r>
              <a:rPr lang="en-US" sz="2000" dirty="0">
                <a:latin typeface="Cambria" panose="02040503050406030204" pitchFamily="18" charset="0"/>
              </a:rPr>
              <a:t>, etc.</a:t>
            </a:r>
          </a:p>
          <a:p>
            <a:pPr algn="just"/>
            <a:endParaRPr lang="en-US" altLang="en-US" sz="2000" dirty="0">
              <a:latin typeface="Cambria" panose="02040503050406030204" pitchFamily="18" charset="0"/>
            </a:endParaRPr>
          </a:p>
          <a:p>
            <a:pPr algn="just"/>
            <a:r>
              <a:rPr lang="en-US" altLang="en-US" sz="2000" dirty="0">
                <a:latin typeface="Cambria" panose="02040503050406030204" pitchFamily="18" charset="0"/>
              </a:rPr>
              <a:t>How can I see if my disk is a SSD or a HD?</a:t>
            </a:r>
          </a:p>
          <a:p>
            <a:pPr algn="just"/>
            <a:r>
              <a:rPr lang="en-US" altLang="en-US" sz="2000" dirty="0">
                <a:latin typeface="Cambria" panose="02040503050406030204" pitchFamily="18" charset="0"/>
              </a:rPr>
              <a:t>Use: cat /sys/block/</a:t>
            </a:r>
            <a:r>
              <a:rPr lang="en-US" altLang="en-US" sz="2000" dirty="0" err="1">
                <a:latin typeface="Cambria" panose="02040503050406030204" pitchFamily="18" charset="0"/>
              </a:rPr>
              <a:t>sda</a:t>
            </a:r>
            <a:r>
              <a:rPr lang="en-US" altLang="en-US" sz="2000" dirty="0">
                <a:latin typeface="Cambria" panose="02040503050406030204" pitchFamily="18" charset="0"/>
              </a:rPr>
              <a:t>/queue/rotational</a:t>
            </a:r>
          </a:p>
          <a:p>
            <a:pPr algn="just"/>
            <a:r>
              <a:rPr lang="en-US" altLang="en-US" sz="2000" dirty="0">
                <a:latin typeface="Cambria" panose="02040503050406030204" pitchFamily="18" charset="0"/>
              </a:rPr>
              <a:t>1 – means HD</a:t>
            </a:r>
          </a:p>
          <a:p>
            <a:pPr algn="just"/>
            <a:r>
              <a:rPr lang="en-US" altLang="en-US" sz="2000" dirty="0">
                <a:latin typeface="Cambria" panose="02040503050406030204" pitchFamily="18" charset="0"/>
              </a:rPr>
              <a:t>0 – means SSD</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5210</TotalTime>
  <Words>3467</Words>
  <Application>Microsoft Office PowerPoint</Application>
  <PresentationFormat>On-screen Show (4:3)</PresentationFormat>
  <Paragraphs>246</Paragraphs>
  <Slides>28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Cambria</vt:lpstr>
      <vt:lpstr>Times New Roman</vt:lpstr>
      <vt:lpstr>Default Design</vt:lpstr>
      <vt:lpstr>PowerPoint Presentation</vt:lpstr>
      <vt:lpstr>Introduction</vt:lpstr>
      <vt:lpstr>Introduction</vt:lpstr>
      <vt:lpstr>Introduction</vt:lpstr>
      <vt:lpstr>Introduction</vt:lpstr>
      <vt:lpstr>Why Create Partitions?</vt:lpstr>
      <vt:lpstr>Why Create Partitions?</vt:lpstr>
      <vt:lpstr>Why Create Partitions?</vt:lpstr>
      <vt:lpstr>Partition Naming</vt:lpstr>
      <vt:lpstr>Partition Naming </vt:lpstr>
      <vt:lpstr>Partition Limitations</vt:lpstr>
      <vt:lpstr>Partition Limitations</vt:lpstr>
      <vt:lpstr>Partition Limitations</vt:lpstr>
      <vt:lpstr>Partition Limitations</vt:lpstr>
      <vt:lpstr>GUID/GPT (Globally Unique Identifier - GUID Partition Table)</vt:lpstr>
      <vt:lpstr>The filesystem</vt:lpstr>
      <vt:lpstr>Common filesystem types</vt:lpstr>
      <vt:lpstr>Common filesystem types</vt:lpstr>
      <vt:lpstr>Summary of key terms</vt:lpstr>
      <vt:lpstr>Summary of key terms</vt:lpstr>
      <vt:lpstr>Linux Filesystem Components</vt:lpstr>
      <vt:lpstr>Physical vs. Virtual Filesystems</vt:lpstr>
      <vt:lpstr>Virtual Filesystems</vt:lpstr>
      <vt:lpstr>Conclusions (2)</vt:lpstr>
      <vt:lpstr>Virtual filesystems</vt:lpstr>
      <vt:lpstr>Virtual filesystems</vt:lpstr>
      <vt:lpstr>Key terms summary</vt:lpstr>
      <vt:lpstr>Key terms summary</vt:lpstr>
    </vt:vector>
  </TitlesOfParts>
  <Company>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Conectarea la retea</dc:title>
  <dc:creator>RZ</dc:creator>
  <cp:lastModifiedBy>RZ</cp:lastModifiedBy>
  <cp:revision>156</cp:revision>
  <dcterms:created xsi:type="dcterms:W3CDTF">2006-12-18T08:21:20Z</dcterms:created>
  <dcterms:modified xsi:type="dcterms:W3CDTF">2025-05-27T10:26:32Z</dcterms:modified>
</cp:coreProperties>
</file>